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3"/>
  </p:notesMasterIdLst>
  <p:sldIdLst>
    <p:sldId id="256" r:id="rId2"/>
    <p:sldId id="258" r:id="rId3"/>
    <p:sldId id="259" r:id="rId4"/>
    <p:sldId id="260" r:id="rId5"/>
    <p:sldId id="261" r:id="rId6"/>
    <p:sldId id="262" r:id="rId7"/>
    <p:sldId id="263" r:id="rId8"/>
    <p:sldId id="264" r:id="rId9"/>
    <p:sldId id="266" r:id="rId10"/>
    <p:sldId id="272" r:id="rId11"/>
    <p:sldId id="270" r:id="rId12"/>
    <p:sldId id="273" r:id="rId13"/>
    <p:sldId id="275" r:id="rId14"/>
    <p:sldId id="324" r:id="rId15"/>
    <p:sldId id="279" r:id="rId16"/>
    <p:sldId id="280" r:id="rId17"/>
    <p:sldId id="281" r:id="rId18"/>
    <p:sldId id="282" r:id="rId19"/>
    <p:sldId id="325" r:id="rId20"/>
    <p:sldId id="326" r:id="rId21"/>
    <p:sldId id="327" r:id="rId22"/>
    <p:sldId id="328" r:id="rId23"/>
    <p:sldId id="283" r:id="rId24"/>
    <p:sldId id="277" r:id="rId25"/>
    <p:sldId id="286" r:id="rId26"/>
    <p:sldId id="284" r:id="rId27"/>
    <p:sldId id="331" r:id="rId28"/>
    <p:sldId id="332" r:id="rId29"/>
    <p:sldId id="333" r:id="rId30"/>
    <p:sldId id="330" r:id="rId31"/>
    <p:sldId id="285" r:id="rId32"/>
    <p:sldId id="302" r:id="rId33"/>
    <p:sldId id="304" r:id="rId34"/>
    <p:sldId id="305" r:id="rId35"/>
    <p:sldId id="306" r:id="rId36"/>
    <p:sldId id="309" r:id="rId37"/>
    <p:sldId id="310" r:id="rId38"/>
    <p:sldId id="311" r:id="rId39"/>
    <p:sldId id="313" r:id="rId40"/>
    <p:sldId id="312" r:id="rId41"/>
    <p:sldId id="314" r:id="rId42"/>
    <p:sldId id="315" r:id="rId43"/>
    <p:sldId id="316" r:id="rId44"/>
    <p:sldId id="323" r:id="rId45"/>
    <p:sldId id="317" r:id="rId46"/>
    <p:sldId id="318" r:id="rId47"/>
    <p:sldId id="319" r:id="rId48"/>
    <p:sldId id="320" r:id="rId49"/>
    <p:sldId id="321" r:id="rId50"/>
    <p:sldId id="322" r:id="rId51"/>
    <p:sldId id="289" r:id="rId52"/>
    <p:sldId id="335" r:id="rId53"/>
    <p:sldId id="294" r:id="rId54"/>
    <p:sldId id="295" r:id="rId55"/>
    <p:sldId id="293" r:id="rId56"/>
    <p:sldId id="301" r:id="rId57"/>
    <p:sldId id="297" r:id="rId58"/>
    <p:sldId id="296" r:id="rId59"/>
    <p:sldId id="299" r:id="rId60"/>
    <p:sldId id="300" r:id="rId61"/>
    <p:sldId id="337" r:id="rId62"/>
    <p:sldId id="339" r:id="rId63"/>
    <p:sldId id="338" r:id="rId64"/>
    <p:sldId id="343" r:id="rId65"/>
    <p:sldId id="342" r:id="rId66"/>
    <p:sldId id="298" r:id="rId67"/>
    <p:sldId id="329" r:id="rId68"/>
    <p:sldId id="287" r:id="rId69"/>
    <p:sldId id="267" r:id="rId70"/>
    <p:sldId id="288" r:id="rId71"/>
    <p:sldId id="34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ela Rahman" initials="KR" lastIdx="31" clrIdx="0">
    <p:extLst>
      <p:ext uri="{19B8F6BF-5375-455C-9EA6-DF929625EA0E}">
        <p15:presenceInfo xmlns:p15="http://schemas.microsoft.com/office/powerpoint/2012/main" userId="99564579bf922e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16" autoAdjust="0"/>
    <p:restoredTop sz="89214" autoAdjust="0"/>
  </p:normalViewPr>
  <p:slideViewPr>
    <p:cSldViewPr snapToGrid="0">
      <p:cViewPr varScale="1">
        <p:scale>
          <a:sx n="90" d="100"/>
          <a:sy n="90" d="100"/>
        </p:scale>
        <p:origin x="126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26T02:32:25.797" idx="5">
    <p:pos x="10" y="10"/>
    <p:text>A Hybrid memristors-CMOS circuit can be used to implement reconfigurable Boolean logic circuits such as Field Programmable Gate Arrays (FPGAs). Since memristors act as non-volatile memories, memristive FPGA can retain its state when unpowered. Also, more than 90% of the area in classical FPGAs is consumed by the SRAM-based configuration bits, a memristive implementation can yield much higher logic gate density than is available in a pure CMOS implementation.</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4-28T23:46:51.876" idx="14">
    <p:pos x="7032" y="1179"/>
    <p:text>Memristive Reconfigurable Architecture: A novel Hybrid memristor-CMOS MsFPGA (Memristive stateful logic Field Programmable Gate Array) design was proposed in this dissertation. The proposed MsFPGA is a reconfigurable system that can be designed with pipelined datapaths and massive parallelism. This parallelism can be designed by driving many such pipelines with one controller simultaneously, using the SIMD (Single Instruction Multiple Data) concept. These are innovative concepts for the memristive FPGA design, presented by this research.</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4-28T23:35:46.463" idx="12">
    <p:pos x="777" y="1179"/>
    <p:text>Several novel architectural concepts are contributions of this dissertation. The proposed methodology provides a novel general new architecture model, Memristive stateful Finite State Machine with Datapath (MsFSMD). Like conventional FSMD, this proposed system is also a digital system that includes a finite-state machine, and a datapath, but all logic is implemented with memristors, which changes timing and design methods used. Besides, the MsFSMD model has an additional control block called the pulse generator. The pulse generator can be defined as the brain of the proposed MsFPGA. The pulse generation block contains the Memristive stateful Random Access Memory (MsRAM). This MsRAM, another innovation of this dissertation work, contains all the configuration information required to realize the virtual logic circuit in the memristive nanowire crossbar datapath.</p:text>
    <p:extLst>
      <p:ext uri="{C676402C-5697-4E1C-873F-D02D1690AC5C}">
        <p15:threadingInfo xmlns:p15="http://schemas.microsoft.com/office/powerpoint/2012/main" timeZoneBias="420"/>
      </p:ext>
    </p:extLst>
  </p:cm>
  <p:cm authorId="1" dt="2016-04-28T23:36:56.609" idx="13">
    <p:pos x="7129" y="1179"/>
    <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4-29T00:06:25.049" idx="15">
    <p:pos x="7129" y="1179"/>
    <p:text>Euclidean Distance Calculation is used in  neumerous application areas, such as, supervised and unsupervised learning, pattern recognition, neural network, Hierarchical Clustering, Phylogenetic Analysis, molecular conformation in bioinformatics, dimensionality reduction in machine learning and statistics, natural language text processing, image processing, medical imaging, data mining, big data analysis, shape matching, pedestrian detection, human tracking, action recognition, robot motion planning or computation of morphological operations, medial axis of a digital shape applied in surface reconstruction, shape simplification, volume representation and smoothing Voronoi Diagrams applied in graphics, and robot path planning.</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4-29T00:51:03.637" idx="18">
    <p:pos x="7129" y="978"/>
    <p:text>This dissertation performed the price-performance analysis of CMOS FPGA versus CMOS-memristive hybrid FPGA (Proposed MsFPGA) designs using the Euclidean Distance pipelined datapath. This is a new contribution as no other published research presented such performance comparisons between two technologies for complete systems with simulated results.</p:text>
    <p:extLst>
      <p:ext uri="{C676402C-5697-4E1C-873F-D02D1690AC5C}">
        <p15:threadingInfo xmlns:p15="http://schemas.microsoft.com/office/powerpoint/2012/main" timeZoneBias="4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6-04-29T11:38:25.660" idx="29">
    <p:pos x="10" y="10"/>
    <p:text>Additional fabrication picture from CMOS to nanowire.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26T03:40:50.718" idx="6">
    <p:pos x="10" y="10"/>
    <p:text>Sneak-path current is a critical design concern in a nanowire crossbar. Memristors are placed at each intersection of a vertical nanowire and a horizontal nanowire in a crossbar. Memristors are non-volatile memory and are able to hold a state - either logic level low or logic level high based on its resistance value at high or at low respectively. As current flows through the nanowire, it can sneak through some undesired paths as shown in Figure 43 resulting in an effect which captures incorrect data and makes it difficult to read data reliably from individual memory cells. Besides, sneak-path also increases power consumption.</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4-29T03:11:21.916" idx="22">
    <p:pos x="1603" y="2386"/>
    <p:text>Behavioral models of memristive devices can provide an overview of the expected characteristics. However, to provide the actual circuit performance we need a model that would contain various process-dependent parameters, through which the devices can be tweaked to optimize the design for performance improvement, like delay reduction</p:text>
    <p:extLst>
      <p:ext uri="{C676402C-5697-4E1C-873F-D02D1690AC5C}">
        <p15:threadingInfo xmlns:p15="http://schemas.microsoft.com/office/powerpoint/2012/main" timeZoneBias="420"/>
      </p:ext>
    </p:extLst>
  </p:cm>
  <p:cm authorId="1" dt="2016-04-29T03:22:13.406" idx="23">
    <p:pos x="2967" y="1418"/>
    <p:text>Mazady et al. published process-dependent model that considers the detailed underlying physics rigorously. Several paper published research on memristor device characterization. I studied and considered the significant publications.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4-29T03:39:04.539" idx="24">
    <p:pos x="5961" y="2304"/>
    <p:text>Since memristors are placed at the intersection of one row and one column.</p:text>
    <p:extLst>
      <p:ext uri="{C676402C-5697-4E1C-873F-D02D1690AC5C}">
        <p15:threadingInfo xmlns:p15="http://schemas.microsoft.com/office/powerpoint/2012/main" timeZoneBias="420"/>
      </p:ext>
    </p:extLst>
  </p:cm>
  <p:cm authorId="1" dt="2016-04-29T03:42:20.338" idx="25">
    <p:pos x="842" y="2549"/>
    <p:text>40nm half-pitch is taken from HP work by Borghetti et al.</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4-29T03:47:57.558" idx="26">
    <p:pos x="10" y="10"/>
    <p:text>The load resistor RG is connected to the row nanowire and shown at the left side of Figure. Also, VSET is supplied through column 1 in Figure. The points A and B are actually the same point and represents the point of intersection of column 1 and row. The current flows from column 1 through RG load resistor to Gnd in Figure. This is the nearest current path to sink through the load resistor and therefore, represents the shortest wire delay. A connection between point A and point C would thus represent the longest wire delay. Simulations were performed for each column current source to sink path and wire delays were measured. In each case the wire delays were less than 1fs, which is negligible compared to the memristor device delays reported by various memristor models.</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4-29T05:05:48.693" idx="27">
    <p:pos x="831" y="1179"/>
    <p:text>The MsRAM areas of the subtractor, adder, comparator and multiplexer were calculated.</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4-28T12:39:31.360" idx="9">
    <p:pos x="778" y="2387"/>
    <p:text>Using the innovative concepts of space-time based notation and proposed pulse generator, this dissertation presented optimized design for logic blocks using IMPLY-memristor. The list includes critical circuits, such as, XOR (exclusive OR) gate, Half/Full adder, Subtractor, Multiplexer, Comparator design.</p:text>
    <p:extLst>
      <p:ext uri="{C676402C-5697-4E1C-873F-D02D1690AC5C}">
        <p15:threadingInfo xmlns:p15="http://schemas.microsoft.com/office/powerpoint/2012/main" timeZoneBias="420"/>
      </p:ext>
    </p:extLst>
  </p:cm>
  <p:cm authorId="1" dt="2016-04-28T12:46:56.413" idx="10">
    <p:pos x="7123" y="1776"/>
    <p:text>Also, an innovative concept of an 8-bit iterative adder design using the IMPLY-memristor is presented. The 8-bit iterative adder is designed in a new type of 8x8 nanowire crossbar, where, each adder bit is implemented in one row of the 8-row crossbar network. The design is optimized for area and delay and has sneak-path protection. Similarly, components of 8-bit, 16-bit, or any other order bit can be designed using one or multiple 8x8 crossbar blocks, as needed. For this dissertation other arithmetic blocks, e.g. subtractor, comparator, multiplexer, square-operator blocks were also designed using the same design concepts.</p:text>
    <p:extLst>
      <p:ext uri="{C676402C-5697-4E1C-873F-D02D1690AC5C}">
        <p15:threadingInfo xmlns:p15="http://schemas.microsoft.com/office/powerpoint/2012/main" timeZoneBias="420"/>
      </p:ext>
    </p:extLst>
  </p:cm>
  <p:cm authorId="1" dt="2016-04-28T12:46:56.968" idx="11">
    <p:pos x="10" y="10"/>
    <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4-29T00:22:13.055" idx="16">
    <p:pos x="7080" y="734"/>
    <p:text>Contributions: Circuits for nanowire crossbar designs. Using innovative ideas this dissertation solved several critical circuit implementation challenges for memristor-nanowire crossbar designs. The proposed CMOL concept, idea of data storage MsRAM, array of 8x8 nanowire crossbar blocks, proposed sneak-path protection, proposed row-to-row data transfer are all novel ideas and are valuable to the development of memristor technology.</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4-29T00:46:10.230" idx="17">
    <p:pos x="10" y="10"/>
    <p:text>Sneak-path current causes both logical error as well as power consumption in various types of nanowire crossbar designs, including memristor-nanowire crossbar design. This research proposes a design methodology for an innovative, novel sneak-path protected IMPLY-memristive-nanowire crossbar circuit. For this purpose, an example of an 8-bit Full iterative adder design was presented in detail. This design is free of dangerous logical errors and it was minimized for possible power consumption. The power consumption for this proposed design is reduced to the lowest possible level. This sneak-path free combinatorial circuit design methodology proposed by this research is much more robust than any other published research on similar designs with nanowire crossbars.</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B6B4E-AB29-465F-B711-FA7F0782F5A4}" type="datetimeFigureOut">
              <a:rPr lang="en-US" smtClean="0"/>
              <a:t>5/1/2016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C36AA-8818-4BCE-B9C4-E1C8208B0268}" type="slidenum">
              <a:rPr lang="en-US" smtClean="0"/>
              <a:t>‹#›</a:t>
            </a:fld>
            <a:endParaRPr lang="en-US"/>
          </a:p>
        </p:txBody>
      </p:sp>
    </p:spTree>
    <p:extLst>
      <p:ext uri="{BB962C8B-B14F-4D97-AF65-F5344CB8AC3E}">
        <p14:creationId xmlns:p14="http://schemas.microsoft.com/office/powerpoint/2010/main" val="268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1</a:t>
            </a:fld>
            <a:endParaRPr lang="en-US"/>
          </a:p>
        </p:txBody>
      </p:sp>
    </p:spTree>
    <p:extLst>
      <p:ext uri="{BB962C8B-B14F-4D97-AF65-F5344CB8AC3E}">
        <p14:creationId xmlns:p14="http://schemas.microsoft.com/office/powerpoint/2010/main" val="248940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MsFPGA</a:t>
            </a:r>
            <a:r>
              <a:rPr lang="en-US" sz="1200" kern="1200" dirty="0">
                <a:solidFill>
                  <a:schemeClr val="tx1"/>
                </a:solidFill>
                <a:effectLst/>
                <a:latin typeface="+mn-lt"/>
                <a:ea typeface="+mn-ea"/>
                <a:cs typeface="+mn-cs"/>
              </a:rPr>
              <a:t> is a unique and completely different approach from published research on </a:t>
            </a:r>
            <a:r>
              <a:rPr lang="en-US" sz="1200" kern="1200" dirty="0" err="1">
                <a:solidFill>
                  <a:schemeClr val="tx1"/>
                </a:solidFill>
                <a:effectLst/>
                <a:latin typeface="+mn-lt"/>
                <a:ea typeface="+mn-ea"/>
                <a:cs typeface="+mn-cs"/>
              </a:rPr>
              <a:t>memristor</a:t>
            </a:r>
            <a:r>
              <a:rPr lang="en-US" sz="1200" kern="1200" dirty="0">
                <a:solidFill>
                  <a:schemeClr val="tx1"/>
                </a:solidFill>
                <a:effectLst/>
                <a:latin typeface="+mn-lt"/>
                <a:ea typeface="+mn-ea"/>
                <a:cs typeface="+mn-cs"/>
              </a:rPr>
              <a:t>-based FPGAs, because it allows separate programming or reconfiguration, of all- logic, memories and connections in the </a:t>
            </a:r>
            <a:r>
              <a:rPr lang="en-US" sz="1200" kern="1200" dirty="0" err="1">
                <a:solidFill>
                  <a:schemeClr val="tx1"/>
                </a:solidFill>
                <a:effectLst/>
                <a:latin typeface="+mn-lt"/>
                <a:ea typeface="+mn-ea"/>
                <a:cs typeface="+mn-cs"/>
              </a:rPr>
              <a:t>datapath</a:t>
            </a:r>
            <a:r>
              <a:rPr lang="en-US" sz="1200" kern="1200" dirty="0">
                <a:solidFill>
                  <a:schemeClr val="tx1"/>
                </a:solidFill>
                <a:effectLst/>
                <a:latin typeface="+mn-lt"/>
                <a:ea typeface="+mn-ea"/>
                <a:cs typeface="+mn-cs"/>
              </a:rPr>
              <a:t> which leads to significant gain in area, power and delay. While </a:t>
            </a:r>
            <a:r>
              <a:rPr lang="en-US" sz="1200" kern="1200" dirty="0" err="1">
                <a:solidFill>
                  <a:schemeClr val="tx1"/>
                </a:solidFill>
                <a:effectLst/>
                <a:latin typeface="+mn-lt"/>
                <a:ea typeface="+mn-ea"/>
                <a:cs typeface="+mn-cs"/>
              </a:rPr>
              <a:t>MrFPGA</a:t>
            </a:r>
            <a:r>
              <a:rPr lang="en-US" sz="1200" kern="1200" dirty="0">
                <a:solidFill>
                  <a:schemeClr val="tx1"/>
                </a:solidFill>
                <a:effectLst/>
                <a:latin typeface="+mn-lt"/>
                <a:ea typeface="+mn-ea"/>
                <a:cs typeface="+mn-cs"/>
              </a:rPr>
              <a:t> uses the combinational logic gates realized in CMOS, and therefore emphasizes connections programmability only using memristors, which plays the role of connect-disconnect switches, </a:t>
            </a:r>
            <a:r>
              <a:rPr lang="en-US" sz="1200" kern="1200" dirty="0" err="1">
                <a:solidFill>
                  <a:schemeClr val="tx1"/>
                </a:solidFill>
                <a:effectLst/>
                <a:latin typeface="+mn-lt"/>
                <a:ea typeface="+mn-ea"/>
                <a:cs typeface="+mn-cs"/>
              </a:rPr>
              <a:t>MsFPGA</a:t>
            </a:r>
            <a:r>
              <a:rPr lang="en-US" sz="1200" kern="1200" dirty="0">
                <a:solidFill>
                  <a:schemeClr val="tx1"/>
                </a:solidFill>
                <a:effectLst/>
                <a:latin typeface="+mn-lt"/>
                <a:ea typeface="+mn-ea"/>
                <a:cs typeface="+mn-cs"/>
              </a:rPr>
              <a:t> is intended for highly parallel regular architectures in which blocks are placed in abutment and in which horizontal connections are short. Also the usage of the CMOS components is insignificant compared to </a:t>
            </a:r>
            <a:r>
              <a:rPr lang="en-US" sz="1200" kern="1200" dirty="0" err="1">
                <a:solidFill>
                  <a:schemeClr val="tx1"/>
                </a:solidFill>
                <a:effectLst/>
                <a:latin typeface="+mn-lt"/>
                <a:ea typeface="+mn-ea"/>
                <a:cs typeface="+mn-cs"/>
              </a:rPr>
              <a:t>MrFPGA</a:t>
            </a:r>
            <a:r>
              <a:rPr lang="en-US" sz="1200" kern="1200" dirty="0">
                <a:solidFill>
                  <a:schemeClr val="tx1"/>
                </a:solidFill>
                <a:effectLst/>
                <a:latin typeface="+mn-lt"/>
                <a:ea typeface="+mn-ea"/>
                <a:cs typeface="+mn-cs"/>
              </a:rPr>
              <a:t>. In contrast to </a:t>
            </a:r>
            <a:r>
              <a:rPr lang="en-US" sz="1200" kern="1200" dirty="0" err="1">
                <a:solidFill>
                  <a:schemeClr val="tx1"/>
                </a:solidFill>
                <a:effectLst/>
                <a:latin typeface="+mn-lt"/>
                <a:ea typeface="+mn-ea"/>
                <a:cs typeface="+mn-cs"/>
              </a:rPr>
              <a:t>MrFPGA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MsFPGA</a:t>
            </a:r>
            <a:r>
              <a:rPr lang="en-US" sz="1200" kern="1200" dirty="0">
                <a:solidFill>
                  <a:schemeClr val="tx1"/>
                </a:solidFill>
                <a:effectLst/>
                <a:latin typeface="+mn-lt"/>
                <a:ea typeface="+mn-ea"/>
                <a:cs typeface="+mn-cs"/>
              </a:rPr>
              <a:t> methodology concentrates on logic design using </a:t>
            </a:r>
            <a:r>
              <a:rPr lang="en-US" sz="1200" kern="1200" dirty="0" err="1">
                <a:solidFill>
                  <a:schemeClr val="tx1"/>
                </a:solidFill>
                <a:effectLst/>
                <a:latin typeface="+mn-lt"/>
                <a:ea typeface="+mn-ea"/>
                <a:cs typeface="+mn-cs"/>
              </a:rPr>
              <a:t>stateful</a:t>
            </a:r>
            <a:r>
              <a:rPr lang="en-US" sz="1200" kern="1200" dirty="0">
                <a:solidFill>
                  <a:schemeClr val="tx1"/>
                </a:solidFill>
                <a:effectLst/>
                <a:latin typeface="+mn-lt"/>
                <a:ea typeface="+mn-ea"/>
                <a:cs typeface="+mn-cs"/>
              </a:rPr>
              <a:t> IMPLY gates with memristors and allows thus to build much larger logic/memory based systems for many applications. These applications include massively parallel pipelined architectures.</a:t>
            </a:r>
          </a:p>
          <a:p>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14</a:t>
            </a:fld>
            <a:endParaRPr lang="en-US"/>
          </a:p>
        </p:txBody>
      </p:sp>
    </p:spTree>
    <p:extLst>
      <p:ext uri="{BB962C8B-B14F-4D97-AF65-F5344CB8AC3E}">
        <p14:creationId xmlns:p14="http://schemas.microsoft.com/office/powerpoint/2010/main" val="327910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paper did not present any complete system with control, </a:t>
            </a:r>
            <a:r>
              <a:rPr lang="en-US" sz="1200" b="0" i="0" kern="1200" dirty="0" err="1">
                <a:solidFill>
                  <a:schemeClr val="tx1"/>
                </a:solidFill>
                <a:effectLst/>
                <a:latin typeface="+mn-lt"/>
                <a:ea typeface="+mn-ea"/>
                <a:cs typeface="+mn-cs"/>
              </a:rPr>
              <a:t>datapath</a:t>
            </a:r>
            <a:r>
              <a:rPr lang="en-US" sz="1200" b="0" i="0" kern="1200" dirty="0">
                <a:solidFill>
                  <a:schemeClr val="tx1"/>
                </a:solidFill>
                <a:effectLst/>
                <a:latin typeface="+mn-lt"/>
                <a:ea typeface="+mn-ea"/>
                <a:cs typeface="+mn-cs"/>
              </a:rPr>
              <a:t> and memory as </a:t>
            </a:r>
            <a:r>
              <a:rPr lang="en-US" sz="1200" b="0" i="0" kern="1200" dirty="0" err="1">
                <a:solidFill>
                  <a:schemeClr val="tx1"/>
                </a:solidFill>
                <a:effectLst/>
                <a:latin typeface="+mn-lt"/>
                <a:ea typeface="+mn-ea"/>
                <a:cs typeface="+mn-cs"/>
              </a:rPr>
              <a:t>MsFPGA</a:t>
            </a:r>
            <a:r>
              <a:rPr lang="en-US" sz="1200" b="0" i="0" kern="1200" dirty="0">
                <a:solidFill>
                  <a:schemeClr val="tx1"/>
                </a:solidFill>
                <a:effectLst/>
                <a:latin typeface="+mn-lt"/>
                <a:ea typeface="+mn-ea"/>
                <a:cs typeface="+mn-cs"/>
              </a:rPr>
              <a:t>. The </a:t>
            </a:r>
            <a:r>
              <a:rPr lang="en-US" sz="1200" b="0" i="0" kern="1200" dirty="0" err="1">
                <a:solidFill>
                  <a:schemeClr val="tx1"/>
                </a:solidFill>
                <a:effectLst/>
                <a:latin typeface="+mn-lt"/>
                <a:ea typeface="+mn-ea"/>
                <a:cs typeface="+mn-cs"/>
              </a:rPr>
              <a:t>iMemComp</a:t>
            </a:r>
            <a:r>
              <a:rPr lang="en-US" sz="1200" b="0" i="0" kern="1200" dirty="0">
                <a:solidFill>
                  <a:schemeClr val="tx1"/>
                </a:solidFill>
                <a:effectLst/>
                <a:latin typeface="+mn-lt"/>
                <a:ea typeface="+mn-ea"/>
                <a:cs typeface="+mn-cs"/>
              </a:rPr>
              <a:t> paper concentrated on a new way of reconfiguring resistance values in a crossbar to realize basic logic gates, whereas, </a:t>
            </a:r>
            <a:r>
              <a:rPr lang="en-US" sz="1200" b="0" i="0" kern="1200" dirty="0" err="1">
                <a:solidFill>
                  <a:schemeClr val="tx1"/>
                </a:solidFill>
                <a:effectLst/>
                <a:latin typeface="+mn-lt"/>
                <a:ea typeface="+mn-ea"/>
                <a:cs typeface="+mn-cs"/>
              </a:rPr>
              <a:t>MsFPGA</a:t>
            </a:r>
            <a:r>
              <a:rPr lang="en-US" sz="1200" b="0" i="0" kern="1200" dirty="0">
                <a:solidFill>
                  <a:schemeClr val="tx1"/>
                </a:solidFill>
                <a:effectLst/>
                <a:latin typeface="+mn-lt"/>
                <a:ea typeface="+mn-ea"/>
                <a:cs typeface="+mn-cs"/>
              </a:rPr>
              <a:t> concentrated on system design with </a:t>
            </a:r>
            <a:r>
              <a:rPr lang="en-US" sz="1200" b="0" i="0" kern="1200" dirty="0" err="1">
                <a:solidFill>
                  <a:schemeClr val="tx1"/>
                </a:solidFill>
                <a:effectLst/>
                <a:latin typeface="+mn-lt"/>
                <a:ea typeface="+mn-ea"/>
                <a:cs typeface="+mn-cs"/>
              </a:rPr>
              <a:t>stateful</a:t>
            </a:r>
            <a:r>
              <a:rPr lang="en-US" sz="1200" b="0" i="0" kern="1200" dirty="0">
                <a:solidFill>
                  <a:schemeClr val="tx1"/>
                </a:solidFill>
                <a:effectLst/>
                <a:latin typeface="+mn-lt"/>
                <a:ea typeface="+mn-ea"/>
                <a:cs typeface="+mn-cs"/>
              </a:rPr>
              <a:t> memristors and addressed major circuit issues.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the crossbar structure, for multiple bit logic, the methodology of this dissertation allows to move data from row to row, so it is possible to perform serial logic operation between rows. On the contrary, </a:t>
            </a:r>
            <a:r>
              <a:rPr lang="en-US" sz="1200" b="0" i="0" kern="1200" dirty="0" err="1">
                <a:solidFill>
                  <a:schemeClr val="tx1"/>
                </a:solidFill>
                <a:effectLst/>
                <a:latin typeface="+mn-lt"/>
                <a:ea typeface="+mn-ea"/>
                <a:cs typeface="+mn-cs"/>
              </a:rPr>
              <a:t>iMemComp</a:t>
            </a:r>
            <a:r>
              <a:rPr lang="en-US" sz="1200" b="0" i="0" kern="1200" dirty="0">
                <a:solidFill>
                  <a:schemeClr val="tx1"/>
                </a:solidFill>
                <a:effectLst/>
                <a:latin typeface="+mn-lt"/>
                <a:ea typeface="+mn-ea"/>
                <a:cs typeface="+mn-cs"/>
              </a:rPr>
              <a:t> architecture does not support row-to-row data transfer, rather they use CMOS circuitry to transfer data. Also, the </a:t>
            </a:r>
            <a:r>
              <a:rPr lang="en-US" sz="1200" b="0" i="0" kern="1200" dirty="0" err="1">
                <a:solidFill>
                  <a:schemeClr val="tx1"/>
                </a:solidFill>
                <a:effectLst/>
                <a:latin typeface="+mn-lt"/>
                <a:ea typeface="+mn-ea"/>
                <a:cs typeface="+mn-cs"/>
              </a:rPr>
              <a:t>datapath</a:t>
            </a:r>
            <a:r>
              <a:rPr lang="en-US" sz="1200" b="0" i="0" kern="1200" dirty="0">
                <a:solidFill>
                  <a:schemeClr val="tx1"/>
                </a:solidFill>
                <a:effectLst/>
                <a:latin typeface="+mn-lt"/>
                <a:ea typeface="+mn-ea"/>
                <a:cs typeface="+mn-cs"/>
              </a:rPr>
              <a:t> in this dissertation work is completely reconfigurable compared to the </a:t>
            </a:r>
            <a:r>
              <a:rPr lang="en-US" sz="1200" b="0" i="0" kern="1200" dirty="0" err="1">
                <a:solidFill>
                  <a:schemeClr val="tx1"/>
                </a:solidFill>
                <a:effectLst/>
                <a:latin typeface="+mn-lt"/>
                <a:ea typeface="+mn-ea"/>
                <a:cs typeface="+mn-cs"/>
              </a:rPr>
              <a:t>iMemComp</a:t>
            </a:r>
            <a:r>
              <a:rPr lang="en-US" sz="1200" b="0" i="0" kern="1200" dirty="0">
                <a:solidFill>
                  <a:schemeClr val="tx1"/>
                </a:solidFill>
                <a:effectLst/>
                <a:latin typeface="+mn-lt"/>
                <a:ea typeface="+mn-ea"/>
                <a:cs typeface="+mn-cs"/>
              </a:rPr>
              <a:t> LUT design. In general, proposed design of this dissertation provides a wider and more flexible framework for a whole programmable system design. The </a:t>
            </a:r>
            <a:r>
              <a:rPr lang="en-US" sz="1200" b="0" i="0" kern="1200" dirty="0" err="1">
                <a:solidFill>
                  <a:schemeClr val="tx1"/>
                </a:solidFill>
                <a:effectLst/>
                <a:latin typeface="+mn-lt"/>
                <a:ea typeface="+mn-ea"/>
                <a:cs typeface="+mn-cs"/>
              </a:rPr>
              <a:t>iMemComp</a:t>
            </a:r>
            <a:r>
              <a:rPr lang="en-US" sz="1200" b="0" i="0" kern="1200" dirty="0">
                <a:solidFill>
                  <a:schemeClr val="tx1"/>
                </a:solidFill>
                <a:effectLst/>
                <a:latin typeface="+mn-lt"/>
                <a:ea typeface="+mn-ea"/>
                <a:cs typeface="+mn-cs"/>
              </a:rPr>
              <a:t> focuses on the RS switch based design for the programmable logic and did not show any of the CMOS circuitry and the control of the pulses. </a:t>
            </a:r>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15</a:t>
            </a:fld>
            <a:endParaRPr lang="en-US"/>
          </a:p>
        </p:txBody>
      </p:sp>
    </p:spTree>
    <p:extLst>
      <p:ext uri="{BB962C8B-B14F-4D97-AF65-F5344CB8AC3E}">
        <p14:creationId xmlns:p14="http://schemas.microsoft.com/office/powerpoint/2010/main" val="2037827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18</a:t>
            </a:fld>
            <a:endParaRPr lang="en-US"/>
          </a:p>
        </p:txBody>
      </p:sp>
    </p:spTree>
    <p:extLst>
      <p:ext uri="{BB962C8B-B14F-4D97-AF65-F5344CB8AC3E}">
        <p14:creationId xmlns:p14="http://schemas.microsoft.com/office/powerpoint/2010/main" val="24965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19</a:t>
            </a:fld>
            <a:endParaRPr lang="en-US"/>
          </a:p>
        </p:txBody>
      </p:sp>
    </p:spTree>
    <p:extLst>
      <p:ext uri="{BB962C8B-B14F-4D97-AF65-F5344CB8AC3E}">
        <p14:creationId xmlns:p14="http://schemas.microsoft.com/office/powerpoint/2010/main" val="213250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22</a:t>
            </a:fld>
            <a:endParaRPr lang="en-US"/>
          </a:p>
        </p:txBody>
      </p:sp>
    </p:spTree>
    <p:extLst>
      <p:ext uri="{BB962C8B-B14F-4D97-AF65-F5344CB8AC3E}">
        <p14:creationId xmlns:p14="http://schemas.microsoft.com/office/powerpoint/2010/main" val="2587443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direct-line distance between two points in a multi-dimensional space can be specified by using the Pythagorean formula. </a:t>
            </a:r>
            <a:endParaRPr lang="en-US" dirty="0"/>
          </a:p>
          <a:p>
            <a:r>
              <a:rPr lang="en-US" dirty="0"/>
              <a:t>My goal was to compare the distance only, so I did not do </a:t>
            </a:r>
            <a:r>
              <a:rPr lang="en-US" dirty="0" err="1"/>
              <a:t>sq</a:t>
            </a:r>
            <a:r>
              <a:rPr lang="en-US" dirty="0"/>
              <a:t>-roots.</a:t>
            </a:r>
          </a:p>
        </p:txBody>
      </p:sp>
      <p:sp>
        <p:nvSpPr>
          <p:cNvPr id="4" name="Slide Number Placeholder 3"/>
          <p:cNvSpPr>
            <a:spLocks noGrp="1"/>
          </p:cNvSpPr>
          <p:nvPr>
            <p:ph type="sldNum" sz="quarter" idx="10"/>
          </p:nvPr>
        </p:nvSpPr>
        <p:spPr/>
        <p:txBody>
          <a:bodyPr/>
          <a:lstStyle/>
          <a:p>
            <a:fld id="{DBDC36AA-8818-4BCE-B9C4-E1C8208B0268}" type="slidenum">
              <a:rPr lang="en-US" smtClean="0"/>
              <a:t>24</a:t>
            </a:fld>
            <a:endParaRPr lang="en-US"/>
          </a:p>
        </p:txBody>
      </p:sp>
    </p:spTree>
    <p:extLst>
      <p:ext uri="{BB962C8B-B14F-4D97-AF65-F5344CB8AC3E}">
        <p14:creationId xmlns:p14="http://schemas.microsoft.com/office/powerpoint/2010/main" val="72133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63</a:t>
            </a:fld>
            <a:endParaRPr lang="en-US"/>
          </a:p>
        </p:txBody>
      </p:sp>
    </p:spTree>
    <p:extLst>
      <p:ext uri="{BB962C8B-B14F-4D97-AF65-F5344CB8AC3E}">
        <p14:creationId xmlns:p14="http://schemas.microsoft.com/office/powerpoint/2010/main" val="313974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Observe that in this conventional CMOL architecture four CMOS decoders and one CMOS AND cell are used to select a single </a:t>
            </a:r>
            <a:r>
              <a:rPr lang="en-US" sz="1200" kern="1200" dirty="0" err="1">
                <a:solidFill>
                  <a:schemeClr val="tx1"/>
                </a:solidFill>
                <a:effectLst/>
                <a:latin typeface="+mn-lt"/>
                <a:ea typeface="+mn-ea"/>
                <a:cs typeface="+mn-cs"/>
              </a:rPr>
              <a:t>memristor</a:t>
            </a:r>
            <a:r>
              <a:rPr lang="en-US" sz="1200" kern="1200" dirty="0">
                <a:solidFill>
                  <a:schemeClr val="tx1"/>
                </a:solidFill>
                <a:effectLst/>
                <a:latin typeface="+mn-lt"/>
                <a:ea typeface="+mn-ea"/>
                <a:cs typeface="+mn-cs"/>
              </a:rPr>
              <a:t>, which plays the role of a single memory bit.</a:t>
            </a:r>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69</a:t>
            </a:fld>
            <a:endParaRPr lang="en-US"/>
          </a:p>
        </p:txBody>
      </p:sp>
    </p:spTree>
    <p:extLst>
      <p:ext uri="{BB962C8B-B14F-4D97-AF65-F5344CB8AC3E}">
        <p14:creationId xmlns:p14="http://schemas.microsoft.com/office/powerpoint/2010/main" val="133745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definition, any system that tries to model the architectural details of the neocortex is a biologically inspired model or neural network.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associative memory can recall information from incomplete or noisy inputs and as such, AM has applications in pattern recognition, facial recognition, robot vision, robot motion, DSP, voice recognition, and big data analysis. Neural network based algorithms generally require massive parallelism. Single Instruction Multiple Data (SIMD), pipelining, and systolic array architecture are typical to DSP, neural network and image processing algorithms. </a:t>
            </a:r>
          </a:p>
          <a:p>
            <a:r>
              <a:rPr lang="en-US" dirty="0"/>
              <a:t>Finding a hardware methodology for the biologically inspired associative memory models for the application areas of big data analysis, pattern recognition, neural network etc. was the original motivation of this work. Therefore, the focus of this research was to provide a hardware methodology that is suitable for massively parallel and pipelined architecture and can be implemented with neuromorphic nanoscale technology. </a:t>
            </a:r>
            <a:r>
              <a:rPr lang="en-US" dirty="0" err="1"/>
              <a:t>Memristor</a:t>
            </a:r>
            <a:r>
              <a:rPr lang="en-US" dirty="0"/>
              <a:t> is a promising such new technology and as such, this dissertation proposes a methodology of designing a massively parallel reconfigurable architecture using the </a:t>
            </a:r>
            <a:r>
              <a:rPr lang="en-US" dirty="0" err="1"/>
              <a:t>stateful</a:t>
            </a:r>
            <a:r>
              <a:rPr lang="en-US" dirty="0"/>
              <a:t> IMPLY-</a:t>
            </a:r>
            <a:r>
              <a:rPr lang="en-US" dirty="0" err="1"/>
              <a:t>memristor</a:t>
            </a:r>
            <a:r>
              <a:rPr lang="en-US" dirty="0"/>
              <a:t> based nanowire crossbar.</a:t>
            </a:r>
          </a:p>
        </p:txBody>
      </p:sp>
      <p:sp>
        <p:nvSpPr>
          <p:cNvPr id="4" name="Slide Number Placeholder 3"/>
          <p:cNvSpPr>
            <a:spLocks noGrp="1"/>
          </p:cNvSpPr>
          <p:nvPr>
            <p:ph type="sldNum" sz="quarter" idx="10"/>
          </p:nvPr>
        </p:nvSpPr>
        <p:spPr/>
        <p:txBody>
          <a:bodyPr/>
          <a:lstStyle/>
          <a:p>
            <a:fld id="{DBDC36AA-8818-4BCE-B9C4-E1C8208B0268}" type="slidenum">
              <a:rPr lang="en-US" smtClean="0"/>
              <a:t>2</a:t>
            </a:fld>
            <a:endParaRPr lang="en-US"/>
          </a:p>
        </p:txBody>
      </p:sp>
    </p:spTree>
    <p:extLst>
      <p:ext uri="{BB962C8B-B14F-4D97-AF65-F5344CB8AC3E}">
        <p14:creationId xmlns:p14="http://schemas.microsoft.com/office/powerpoint/2010/main" val="304829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in associative memories the information is retrieved through a search: in case of Best Match association,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given an input vector one wants to obtain the stored vector that has been previously associated with the input. In a parallel hardware implementation of a large-scale associative memory the memory is searched to find the minimum distance between the new vector and the stored memory vector using the Euclidean distance formula. Therefore, Euclidean Distance calculation is a critical operation for any Associative Memory</a:t>
            </a:r>
            <a:r>
              <a:rPr lang="en-US" sz="1200" kern="1200" baseline="0" dirty="0">
                <a:solidFill>
                  <a:schemeClr val="tx1"/>
                </a:solidFill>
                <a:effectLst/>
                <a:latin typeface="+mn-lt"/>
                <a:ea typeface="+mn-ea"/>
                <a:cs typeface="+mn-cs"/>
              </a:rPr>
              <a:t> based models.</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Kanerva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Furber</a:t>
            </a:r>
            <a:r>
              <a:rPr lang="en-US" sz="1200" kern="1200" dirty="0">
                <a:solidFill>
                  <a:schemeClr val="tx1"/>
                </a:solidFill>
                <a:effectLst/>
                <a:latin typeface="+mn-lt"/>
                <a:ea typeface="+mn-ea"/>
                <a:cs typeface="+mn-cs"/>
              </a:rPr>
              <a:t>) SDM AM model: </a:t>
            </a:r>
            <a:r>
              <a:rPr lang="en-US" sz="1200" kern="1200" dirty="0" err="1">
                <a:solidFill>
                  <a:schemeClr val="tx1"/>
                </a:solidFill>
                <a:effectLst/>
                <a:latin typeface="+mn-lt"/>
                <a:ea typeface="+mn-ea"/>
                <a:cs typeface="+mn-cs"/>
              </a:rPr>
              <a:t>matlab</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Palm AM model: </a:t>
            </a:r>
            <a:r>
              <a:rPr lang="en-US" sz="1200" kern="1200" dirty="0" err="1">
                <a:solidFill>
                  <a:schemeClr val="tx1"/>
                </a:solidFill>
                <a:effectLst/>
                <a:latin typeface="+mn-lt"/>
                <a:ea typeface="+mn-ea"/>
                <a:cs typeface="+mn-cs"/>
              </a:rPr>
              <a:t>matlab</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CLA,</a:t>
            </a:r>
            <a:r>
              <a:rPr lang="en-US" sz="1200" kern="1200" baseline="0" dirty="0">
                <a:solidFill>
                  <a:schemeClr val="tx1"/>
                </a:solidFill>
                <a:effectLst/>
                <a:latin typeface="+mn-lt"/>
                <a:ea typeface="+mn-ea"/>
                <a:cs typeface="+mn-cs"/>
              </a:rPr>
              <a:t> a commercial model by </a:t>
            </a:r>
            <a:r>
              <a:rPr lang="en-US" sz="1200" kern="1200" baseline="0" dirty="0" err="1">
                <a:solidFill>
                  <a:schemeClr val="tx1"/>
                </a:solidFill>
                <a:effectLst/>
                <a:latin typeface="+mn-lt"/>
                <a:ea typeface="+mn-ea"/>
                <a:cs typeface="+mn-cs"/>
              </a:rPr>
              <a:t>Numenta</a:t>
            </a:r>
            <a:r>
              <a:rPr lang="en-US"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SOINN &amp; ESOINN: for special pattern recognition by Shen &amp; Hasegawa, coded in </a:t>
            </a:r>
            <a:r>
              <a:rPr lang="en-US" sz="1200" kern="1200" baseline="0" dirty="0" err="1">
                <a:solidFill>
                  <a:schemeClr val="tx1"/>
                </a:solidFill>
                <a:effectLst/>
                <a:latin typeface="+mn-lt"/>
                <a:ea typeface="+mn-ea"/>
                <a:cs typeface="+mn-cs"/>
              </a:rPr>
              <a:t>matlab</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GAM: for spatial and temporal pattern recognition, coded in </a:t>
            </a:r>
            <a:r>
              <a:rPr lang="en-US" sz="1200" kern="1200" baseline="0" dirty="0" err="1">
                <a:solidFill>
                  <a:schemeClr val="tx1"/>
                </a:solidFill>
                <a:effectLst/>
                <a:latin typeface="+mn-lt"/>
                <a:ea typeface="+mn-ea"/>
                <a:cs typeface="+mn-cs"/>
              </a:rPr>
              <a:t>matlab</a:t>
            </a:r>
            <a:r>
              <a:rPr lang="en-US" sz="120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Memristive</a:t>
            </a:r>
            <a:r>
              <a:rPr lang="en-US" sz="1200" kern="1200" dirty="0">
                <a:solidFill>
                  <a:schemeClr val="tx1"/>
                </a:solidFill>
                <a:effectLst/>
                <a:latin typeface="+mn-lt"/>
                <a:ea typeface="+mn-ea"/>
                <a:cs typeface="+mn-cs"/>
              </a:rPr>
              <a:t> devices [1] are electrical resistance switches that can retain a state of internal resistance based on the history of applied voltage. Leon Chua in 1971 [1] published the theoretical description of memristors. </a:t>
            </a:r>
            <a:r>
              <a:rPr lang="en-US" sz="1200" kern="1200" dirty="0" err="1">
                <a:solidFill>
                  <a:schemeClr val="tx1"/>
                </a:solidFill>
                <a:effectLst/>
                <a:latin typeface="+mn-lt"/>
                <a:ea typeface="+mn-ea"/>
                <a:cs typeface="+mn-cs"/>
              </a:rPr>
              <a:t>Strukov</a:t>
            </a:r>
            <a:r>
              <a:rPr lang="en-US" sz="1200" kern="1200" dirty="0">
                <a:solidFill>
                  <a:schemeClr val="tx1"/>
                </a:solidFill>
                <a:effectLst/>
                <a:latin typeface="+mn-lt"/>
                <a:ea typeface="+mn-ea"/>
                <a:cs typeface="+mn-cs"/>
              </a:rPr>
              <a:t> et al. [2] in 2008 established the link between the </a:t>
            </a:r>
            <a:r>
              <a:rPr lang="en-US" sz="1200" kern="1200" dirty="0" err="1">
                <a:solidFill>
                  <a:schemeClr val="tx1"/>
                </a:solidFill>
                <a:effectLst/>
                <a:latin typeface="+mn-lt"/>
                <a:ea typeface="+mn-ea"/>
                <a:cs typeface="+mn-cs"/>
              </a:rPr>
              <a:t>memristor</a:t>
            </a:r>
            <a:r>
              <a:rPr lang="en-US" sz="1200" kern="1200" dirty="0">
                <a:solidFill>
                  <a:schemeClr val="tx1"/>
                </a:solidFill>
                <a:effectLst/>
                <a:latin typeface="+mn-lt"/>
                <a:ea typeface="+mn-ea"/>
                <a:cs typeface="+mn-cs"/>
              </a:rPr>
              <a:t> theory and experimental results for the first time. </a:t>
            </a:r>
            <a:r>
              <a:rPr lang="en-US" sz="1200" kern="1200" dirty="0" err="1">
                <a:solidFill>
                  <a:schemeClr val="tx1"/>
                </a:solidFill>
                <a:effectLst/>
                <a:latin typeface="+mn-lt"/>
                <a:ea typeface="+mn-ea"/>
                <a:cs typeface="+mn-cs"/>
              </a:rPr>
              <a:t>Likharev</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Strukov</a:t>
            </a:r>
            <a:r>
              <a:rPr lang="en-US" sz="1200" kern="1200" dirty="0">
                <a:solidFill>
                  <a:schemeClr val="tx1"/>
                </a:solidFill>
                <a:effectLst/>
                <a:latin typeface="+mn-lt"/>
                <a:ea typeface="+mn-ea"/>
                <a:cs typeface="+mn-cs"/>
              </a:rPr>
              <a:t> in 2005 [6] predicted the development of hybrid CMOL integrated circuits that would allow to extend Moore’s Law to the few-nm range. They listed several important future applications for such circuits, including large-scale memories, reconfigurable digital circuits, and mixed-signal neuromorphic networks with high and promising performances in delay and power. </a:t>
            </a:r>
            <a:r>
              <a:rPr lang="en-US" sz="1200" kern="1200" dirty="0" err="1">
                <a:solidFill>
                  <a:schemeClr val="tx1"/>
                </a:solidFill>
                <a:effectLst/>
                <a:latin typeface="+mn-lt"/>
                <a:ea typeface="+mn-ea"/>
                <a:cs typeface="+mn-cs"/>
              </a:rPr>
              <a:t>Keukes</a:t>
            </a:r>
            <a:r>
              <a:rPr lang="en-US" sz="1200" kern="1200" dirty="0">
                <a:solidFill>
                  <a:schemeClr val="tx1"/>
                </a:solidFill>
                <a:effectLst/>
                <a:latin typeface="+mn-lt"/>
                <a:ea typeface="+mn-ea"/>
                <a:cs typeface="+mn-cs"/>
              </a:rPr>
              <a:t> in 2008 showed that memristors themselves can perform logical operations. Two memristors can form one logical </a:t>
            </a:r>
            <a:r>
              <a:rPr lang="en-US" sz="1200" kern="1200" dirty="0" err="1">
                <a:solidFill>
                  <a:schemeClr val="tx1"/>
                </a:solidFill>
                <a:effectLst/>
                <a:latin typeface="+mn-lt"/>
                <a:ea typeface="+mn-ea"/>
                <a:cs typeface="+mn-cs"/>
              </a:rPr>
              <a:t>stateful</a:t>
            </a:r>
            <a:r>
              <a:rPr lang="en-US" sz="1200" kern="1200" dirty="0">
                <a:solidFill>
                  <a:schemeClr val="tx1"/>
                </a:solidFill>
                <a:effectLst/>
                <a:latin typeface="+mn-lt"/>
                <a:ea typeface="+mn-ea"/>
                <a:cs typeface="+mn-cs"/>
              </a:rPr>
              <a:t> IMPLY gate. Cong in 2011 proposed how to use Memristors for memory and connections only, in FPGA development, keeping </a:t>
            </a:r>
            <a:r>
              <a:rPr lang="en-US" sz="1200" kern="1200" dirty="0" err="1">
                <a:solidFill>
                  <a:schemeClr val="tx1"/>
                </a:solidFill>
                <a:effectLst/>
                <a:latin typeface="+mn-lt"/>
                <a:ea typeface="+mn-ea"/>
                <a:cs typeface="+mn-cs"/>
              </a:rPr>
              <a:t>cmos</a:t>
            </a:r>
            <a:r>
              <a:rPr lang="en-US" sz="1200" kern="1200" dirty="0">
                <a:solidFill>
                  <a:schemeClr val="tx1"/>
                </a:solidFill>
                <a:effectLst/>
                <a:latin typeface="+mn-lt"/>
                <a:ea typeface="+mn-ea"/>
                <a:cs typeface="+mn-cs"/>
              </a:rPr>
              <a:t> gates for</a:t>
            </a:r>
            <a:r>
              <a:rPr lang="en-US" sz="1200" kern="1200" baseline="0" dirty="0">
                <a:solidFill>
                  <a:schemeClr val="tx1"/>
                </a:solidFill>
                <a:effectLst/>
                <a:latin typeface="+mn-lt"/>
                <a:ea typeface="+mn-ea"/>
                <a:cs typeface="+mn-cs"/>
              </a:rPr>
              <a:t> the logic.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3</a:t>
            </a:fld>
            <a:endParaRPr lang="en-US"/>
          </a:p>
        </p:txBody>
      </p:sp>
    </p:spTree>
    <p:extLst>
      <p:ext uri="{BB962C8B-B14F-4D97-AF65-F5344CB8AC3E}">
        <p14:creationId xmlns:p14="http://schemas.microsoft.com/office/powerpoint/2010/main" val="24815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Vcond</a:t>
            </a:r>
            <a:r>
              <a:rPr lang="en-US" dirty="0"/>
              <a:t>, </a:t>
            </a:r>
            <a:r>
              <a:rPr lang="en-US" dirty="0" err="1"/>
              <a:t>Vset</a:t>
            </a:r>
            <a:r>
              <a:rPr lang="en-US" dirty="0"/>
              <a:t> voltages are supplied as pulses.</a:t>
            </a:r>
          </a:p>
        </p:txBody>
      </p:sp>
      <p:sp>
        <p:nvSpPr>
          <p:cNvPr id="4" name="Slide Number Placeholder 3"/>
          <p:cNvSpPr>
            <a:spLocks noGrp="1"/>
          </p:cNvSpPr>
          <p:nvPr>
            <p:ph type="sldNum" sz="quarter" idx="10"/>
          </p:nvPr>
        </p:nvSpPr>
        <p:spPr/>
        <p:txBody>
          <a:bodyPr/>
          <a:lstStyle/>
          <a:p>
            <a:fld id="{DBDC36AA-8818-4BCE-B9C4-E1C8208B0268}" type="slidenum">
              <a:rPr lang="en-US" smtClean="0"/>
              <a:t>4</a:t>
            </a:fld>
            <a:endParaRPr lang="en-US"/>
          </a:p>
        </p:txBody>
      </p:sp>
    </p:spTree>
    <p:extLst>
      <p:ext uri="{BB962C8B-B14F-4D97-AF65-F5344CB8AC3E}">
        <p14:creationId xmlns:p14="http://schemas.microsoft.com/office/powerpoint/2010/main" val="317263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Adamatzky</a:t>
            </a:r>
            <a:r>
              <a:rPr lang="en-US" dirty="0"/>
              <a:t> </a:t>
            </a:r>
          </a:p>
        </p:txBody>
      </p:sp>
      <p:sp>
        <p:nvSpPr>
          <p:cNvPr id="4" name="Slide Number Placeholder 3"/>
          <p:cNvSpPr>
            <a:spLocks noGrp="1"/>
          </p:cNvSpPr>
          <p:nvPr>
            <p:ph type="sldNum" sz="quarter" idx="10"/>
          </p:nvPr>
        </p:nvSpPr>
        <p:spPr/>
        <p:txBody>
          <a:bodyPr/>
          <a:lstStyle/>
          <a:p>
            <a:fld id="{DBDC36AA-8818-4BCE-B9C4-E1C8208B0268}" type="slidenum">
              <a:rPr lang="en-US" smtClean="0"/>
              <a:t>6</a:t>
            </a:fld>
            <a:endParaRPr lang="en-US"/>
          </a:p>
        </p:txBody>
      </p:sp>
    </p:spTree>
    <p:extLst>
      <p:ext uri="{BB962C8B-B14F-4D97-AF65-F5344CB8AC3E}">
        <p14:creationId xmlns:p14="http://schemas.microsoft.com/office/powerpoint/2010/main" val="426188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8</a:t>
            </a:fld>
            <a:endParaRPr lang="en-US"/>
          </a:p>
        </p:txBody>
      </p:sp>
    </p:spTree>
    <p:extLst>
      <p:ext uri="{BB962C8B-B14F-4D97-AF65-F5344CB8AC3E}">
        <p14:creationId xmlns:p14="http://schemas.microsoft.com/office/powerpoint/2010/main" val="388767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fabric of FPGA.</a:t>
            </a:r>
          </a:p>
        </p:txBody>
      </p:sp>
      <p:sp>
        <p:nvSpPr>
          <p:cNvPr id="4" name="Slide Number Placeholder 3"/>
          <p:cNvSpPr>
            <a:spLocks noGrp="1"/>
          </p:cNvSpPr>
          <p:nvPr>
            <p:ph type="sldNum" sz="quarter" idx="10"/>
          </p:nvPr>
        </p:nvSpPr>
        <p:spPr/>
        <p:txBody>
          <a:bodyPr/>
          <a:lstStyle/>
          <a:p>
            <a:fld id="{DBDC36AA-8818-4BCE-B9C4-E1C8208B0268}" type="slidenum">
              <a:rPr lang="en-US" smtClean="0"/>
              <a:t>9</a:t>
            </a:fld>
            <a:endParaRPr lang="en-US"/>
          </a:p>
        </p:txBody>
      </p:sp>
    </p:spTree>
    <p:extLst>
      <p:ext uri="{BB962C8B-B14F-4D97-AF65-F5344CB8AC3E}">
        <p14:creationId xmlns:p14="http://schemas.microsoft.com/office/powerpoint/2010/main" val="25733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well-known concepts of state machine with </a:t>
            </a:r>
            <a:r>
              <a:rPr lang="en-US" dirty="0" err="1"/>
              <a:t>datapath</a:t>
            </a:r>
            <a:r>
              <a:rPr lang="en-US" dirty="0"/>
              <a:t> design, FSMD cannot be applied to the kind of design for memristors with nanowire. So, I invented a new fundamental way of designing architecture with nanowire crossbars.</a:t>
            </a:r>
          </a:p>
        </p:txBody>
      </p:sp>
      <p:sp>
        <p:nvSpPr>
          <p:cNvPr id="4" name="Slide Number Placeholder 3"/>
          <p:cNvSpPr>
            <a:spLocks noGrp="1"/>
          </p:cNvSpPr>
          <p:nvPr>
            <p:ph type="sldNum" sz="quarter" idx="10"/>
          </p:nvPr>
        </p:nvSpPr>
        <p:spPr/>
        <p:txBody>
          <a:bodyPr/>
          <a:lstStyle/>
          <a:p>
            <a:fld id="{DBDC36AA-8818-4BCE-B9C4-E1C8208B0268}" type="slidenum">
              <a:rPr lang="en-US" smtClean="0"/>
              <a:t>10</a:t>
            </a:fld>
            <a:endParaRPr lang="en-US"/>
          </a:p>
        </p:txBody>
      </p:sp>
    </p:spTree>
    <p:extLst>
      <p:ext uri="{BB962C8B-B14F-4D97-AF65-F5344CB8AC3E}">
        <p14:creationId xmlns:p14="http://schemas.microsoft.com/office/powerpoint/2010/main" val="122569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C36AA-8818-4BCE-B9C4-E1C8208B0268}" type="slidenum">
              <a:rPr lang="en-US" smtClean="0"/>
              <a:t>12</a:t>
            </a:fld>
            <a:endParaRPr lang="en-US"/>
          </a:p>
        </p:txBody>
      </p:sp>
    </p:spTree>
    <p:extLst>
      <p:ext uri="{BB962C8B-B14F-4D97-AF65-F5344CB8AC3E}">
        <p14:creationId xmlns:p14="http://schemas.microsoft.com/office/powerpoint/2010/main" val="191991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F219E0-B27B-4A9A-BB79-257D3DCE2A0C}" type="datetime1">
              <a:rPr lang="en-US" smtClean="0"/>
              <a:t>5/1/2016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191451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3EBCA-A750-462F-B515-DC67BFF6C7FC}" type="datetime1">
              <a:rPr lang="en-US" smtClean="0"/>
              <a:t>5/1/2016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47808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8B4ED-E5DD-4A78-9C79-EB54980A655E}" type="datetime1">
              <a:rPr lang="en-US" smtClean="0"/>
              <a:t>5/1/2016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198676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40143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DFDA4-2BEF-462F-A63A-A9D69679D989}" type="datetime1">
              <a:rPr lang="en-US" smtClean="0"/>
              <a:t>5/1/2016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133422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333954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47A6F-4D15-4545-A727-BFAB94FF36B4}" type="datetime1">
              <a:rPr lang="en-US" smtClean="0"/>
              <a:t>5/1/2016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170615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8791EC-CBF2-4B47-B6BD-4106207918F2}" type="datetime1">
              <a:rPr lang="en-US" smtClean="0"/>
              <a:t>5/1/2016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414494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1953C-B00C-4551-82B3-4EF64C921465}" type="datetime1">
              <a:rPr lang="en-US" smtClean="0"/>
              <a:t>5/1/2016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136697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2B157B-3DA4-4CF2-B24C-8A903B3A84E1}" type="datetime1">
              <a:rPr lang="en-US" smtClean="0"/>
              <a:t>5/1/2016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244903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DFF156-4534-4279-B32E-64F1ECADDA40}" type="datetime1">
              <a:rPr lang="en-US" smtClean="0"/>
              <a:t>5/1/2016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53AE0-3992-4311-AC3D-CA159C1B5172}" type="slidenum">
              <a:rPr lang="en-US" smtClean="0"/>
              <a:t>‹#›</a:t>
            </a:fld>
            <a:endParaRPr lang="en-US"/>
          </a:p>
        </p:txBody>
      </p:sp>
    </p:spTree>
    <p:extLst>
      <p:ext uri="{BB962C8B-B14F-4D97-AF65-F5344CB8AC3E}">
        <p14:creationId xmlns:p14="http://schemas.microsoft.com/office/powerpoint/2010/main" val="300898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6EC03-6C32-4D1F-9E50-C13C94FAF0DA}" type="datetime1">
              <a:rPr lang="en-US" smtClean="0"/>
              <a:t>5/1/2016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53AE0-3992-4311-AC3D-CA159C1B5172}" type="slidenum">
              <a:rPr lang="en-US" smtClean="0"/>
              <a:t>‹#›</a:t>
            </a:fld>
            <a:endParaRPr lang="en-US"/>
          </a:p>
        </p:txBody>
      </p:sp>
    </p:spTree>
    <p:extLst>
      <p:ext uri="{BB962C8B-B14F-4D97-AF65-F5344CB8AC3E}">
        <p14:creationId xmlns:p14="http://schemas.microsoft.com/office/powerpoint/2010/main" val="1149412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comments" Target="../comments/comment5.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omments" Target="../comments/comment14.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895351"/>
            <a:ext cx="10464800" cy="1733550"/>
          </a:xfrm>
        </p:spPr>
        <p:txBody>
          <a:bodyPr>
            <a:normAutofit fontScale="90000"/>
          </a:bodyPr>
          <a:lstStyle/>
          <a:p>
            <a:br>
              <a:rPr lang="en-US" sz="3600" dirty="0"/>
            </a:br>
            <a:br>
              <a:rPr lang="en-US" sz="3600" dirty="0"/>
            </a:br>
            <a:br>
              <a:rPr lang="en-US" sz="3600" dirty="0"/>
            </a:br>
            <a:r>
              <a:rPr lang="en-US" sz="3600" dirty="0">
                <a:latin typeface="Agency FB" panose="020B0503020202020204" pitchFamily="34" charset="0"/>
              </a:rPr>
              <a:t>Complete Design Methodology of A Massively Parallel and Pipelined </a:t>
            </a:r>
            <a:r>
              <a:rPr lang="en-US" sz="3600" dirty="0" err="1">
                <a:latin typeface="Agency FB" panose="020B0503020202020204" pitchFamily="34" charset="0"/>
              </a:rPr>
              <a:t>Memristive</a:t>
            </a:r>
            <a:r>
              <a:rPr lang="en-US" sz="3600" dirty="0">
                <a:latin typeface="Agency FB" panose="020B0503020202020204" pitchFamily="34" charset="0"/>
              </a:rPr>
              <a:t> </a:t>
            </a:r>
            <a:r>
              <a:rPr lang="en-US" sz="3600" dirty="0" err="1">
                <a:latin typeface="Agency FB" panose="020B0503020202020204" pitchFamily="34" charset="0"/>
              </a:rPr>
              <a:t>Stateful</a:t>
            </a:r>
            <a:r>
              <a:rPr lang="en-US" sz="3600" dirty="0">
                <a:latin typeface="Agency FB" panose="020B0503020202020204" pitchFamily="34" charset="0"/>
              </a:rPr>
              <a:t> IMPLY Logic Based Reconfigurable Architecture</a:t>
            </a:r>
            <a:br>
              <a:rPr lang="en-US" dirty="0"/>
            </a:br>
            <a:endParaRPr lang="en-US" dirty="0"/>
          </a:p>
        </p:txBody>
      </p:sp>
      <p:sp>
        <p:nvSpPr>
          <p:cNvPr id="3" name="Subtitle 2"/>
          <p:cNvSpPr>
            <a:spLocks noGrp="1"/>
          </p:cNvSpPr>
          <p:nvPr>
            <p:ph type="subTitle" idx="1"/>
          </p:nvPr>
        </p:nvSpPr>
        <p:spPr>
          <a:xfrm>
            <a:off x="990600" y="2565400"/>
            <a:ext cx="9144000" cy="3073400"/>
          </a:xfrm>
        </p:spPr>
        <p:txBody>
          <a:bodyPr>
            <a:normAutofit fontScale="77500" lnSpcReduction="20000"/>
          </a:bodyPr>
          <a:lstStyle/>
          <a:p>
            <a:r>
              <a:rPr lang="en-US" sz="3800" dirty="0">
                <a:latin typeface="Harlow Solid Italic" panose="04030604020F02020D02" pitchFamily="82" charset="0"/>
              </a:rPr>
              <a:t>Kamela C. Rahman</a:t>
            </a:r>
          </a:p>
          <a:p>
            <a:endParaRPr lang="en-US" sz="2900" dirty="0"/>
          </a:p>
          <a:p>
            <a:r>
              <a:rPr lang="en-US" sz="3800" dirty="0">
                <a:latin typeface="Agency FB" panose="020B0503020202020204" pitchFamily="34" charset="0"/>
              </a:rPr>
              <a:t>Dissertation Committee:</a:t>
            </a:r>
          </a:p>
          <a:p>
            <a:endParaRPr lang="en-US" sz="2900" dirty="0"/>
          </a:p>
          <a:p>
            <a:r>
              <a:rPr lang="en-US" sz="2900" i="1" dirty="0">
                <a:latin typeface="Harlow Solid Italic" panose="04030604020F02020D02" pitchFamily="82" charset="0"/>
              </a:rPr>
              <a:t>Marek A. </a:t>
            </a:r>
            <a:r>
              <a:rPr lang="en-US" sz="2900" i="1" dirty="0" err="1">
                <a:latin typeface="Harlow Solid Italic" panose="04030604020F02020D02" pitchFamily="82" charset="0"/>
              </a:rPr>
              <a:t>Perkowski</a:t>
            </a:r>
            <a:r>
              <a:rPr lang="en-US" sz="2900" i="1" dirty="0">
                <a:latin typeface="Harlow Solid Italic" panose="04030604020F02020D02" pitchFamily="82" charset="0"/>
              </a:rPr>
              <a:t>, Chair</a:t>
            </a:r>
          </a:p>
          <a:p>
            <a:r>
              <a:rPr lang="en-US" sz="2900" i="1" dirty="0">
                <a:latin typeface="Harlow Solid Italic" panose="04030604020F02020D02" pitchFamily="82" charset="0"/>
              </a:rPr>
              <a:t>Dan Hammerstrom</a:t>
            </a:r>
          </a:p>
          <a:p>
            <a:r>
              <a:rPr lang="en-US" sz="2900" i="1" dirty="0" err="1">
                <a:latin typeface="Harlow Solid Italic" panose="04030604020F02020D02" pitchFamily="82" charset="0"/>
              </a:rPr>
              <a:t>Xiaoyu</a:t>
            </a:r>
            <a:r>
              <a:rPr lang="en-US" sz="2900" i="1" dirty="0">
                <a:latin typeface="Harlow Solid Italic" panose="04030604020F02020D02" pitchFamily="82" charset="0"/>
              </a:rPr>
              <a:t> Song</a:t>
            </a:r>
          </a:p>
          <a:p>
            <a:r>
              <a:rPr lang="en-US" sz="2900" i="1" dirty="0">
                <a:latin typeface="Harlow Solid Italic" panose="04030604020F02020D02" pitchFamily="82" charset="0"/>
              </a:rPr>
              <a:t>Rolf </a:t>
            </a:r>
            <a:r>
              <a:rPr lang="en-US" sz="2900" i="1" dirty="0" err="1">
                <a:latin typeface="Harlow Solid Italic" panose="04030604020F02020D02" pitchFamily="82" charset="0"/>
              </a:rPr>
              <a:t>Koenenkamp</a:t>
            </a:r>
            <a:r>
              <a:rPr lang="en-US" sz="2900" i="1" dirty="0">
                <a:latin typeface="Harlow Solid Italic" panose="04030604020F02020D02" pitchFamily="82" charset="0"/>
              </a:rPr>
              <a:t>, GO Rep</a:t>
            </a:r>
          </a:p>
          <a:p>
            <a:endParaRPr lang="en-US" dirty="0"/>
          </a:p>
        </p:txBody>
      </p:sp>
      <p:sp>
        <p:nvSpPr>
          <p:cNvPr id="4" name="Date Placeholder 3"/>
          <p:cNvSpPr>
            <a:spLocks noGrp="1"/>
          </p:cNvSpPr>
          <p:nvPr>
            <p:ph type="dt" sz="half" idx="10"/>
          </p:nvPr>
        </p:nvSpPr>
        <p:spPr/>
        <p:txBody>
          <a:bodyPr/>
          <a:lstStyle/>
          <a:p>
            <a:fld id="{C78CC1E0-C780-4265-8E85-D80BDAD5B3A3}"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a:t>
            </a:fld>
            <a:endParaRPr lang="en-US"/>
          </a:p>
        </p:txBody>
      </p:sp>
    </p:spTree>
    <p:extLst>
      <p:ext uri="{BB962C8B-B14F-4D97-AF65-F5344CB8AC3E}">
        <p14:creationId xmlns:p14="http://schemas.microsoft.com/office/powerpoint/2010/main" val="399102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40408"/>
          </a:xfrm>
        </p:spPr>
        <p:txBody>
          <a:bodyPr>
            <a:normAutofit fontScale="90000"/>
          </a:bodyPr>
          <a:lstStyle/>
          <a:p>
            <a:r>
              <a:rPr lang="en-US" dirty="0"/>
              <a:t>Conventional versus Proposed Architecture </a:t>
            </a:r>
            <a:br>
              <a:rPr lang="en-US" dirty="0"/>
            </a:br>
            <a:r>
              <a:rPr lang="en-US" dirty="0"/>
              <a:t>A. FSMD </a:t>
            </a:r>
            <a:br>
              <a:rPr lang="en-US" dirty="0"/>
            </a:br>
            <a:r>
              <a:rPr lang="en-US" dirty="0"/>
              <a:t>B. Proposed </a:t>
            </a:r>
            <a:r>
              <a:rPr lang="en-US" dirty="0" err="1"/>
              <a:t>MsFSMD</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135" y="2205318"/>
            <a:ext cx="11353179" cy="4579685"/>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10</a:t>
            </a:fld>
            <a:endParaRPr lang="en-US"/>
          </a:p>
        </p:txBody>
      </p:sp>
    </p:spTree>
    <p:extLst>
      <p:ext uri="{BB962C8B-B14F-4D97-AF65-F5344CB8AC3E}">
        <p14:creationId xmlns:p14="http://schemas.microsoft.com/office/powerpoint/2010/main" val="102241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92" y="358640"/>
            <a:ext cx="10337800" cy="160169"/>
          </a:xfrm>
        </p:spPr>
        <p:txBody>
          <a:bodyPr>
            <a:normAutofit fontScale="90000"/>
          </a:bodyPr>
          <a:lstStyle/>
          <a:p>
            <a:r>
              <a:rPr lang="en-US" sz="2800" dirty="0">
                <a:latin typeface="Agency FB" panose="020B0503020202020204" pitchFamily="34" charset="0"/>
              </a:rPr>
              <a:t>FPGA Design Using Memristors: Proposed </a:t>
            </a:r>
            <a:r>
              <a:rPr lang="en-US" sz="2800" dirty="0" err="1">
                <a:latin typeface="Agency FB" panose="020B0503020202020204" pitchFamily="34" charset="0"/>
              </a:rPr>
              <a:t>MsFPGA</a:t>
            </a:r>
            <a:br>
              <a:rPr lang="en-US" sz="2800" dirty="0">
                <a:latin typeface="Agency FB" panose="020B0503020202020204" pitchFamily="34" charset="0"/>
              </a:rPr>
            </a:br>
            <a:r>
              <a:rPr lang="en-US" sz="2800" dirty="0">
                <a:latin typeface="Agency FB" panose="020B0503020202020204" pitchFamily="34" charset="0"/>
              </a:rPr>
              <a:t>(</a:t>
            </a:r>
            <a:r>
              <a:rPr lang="en-US" sz="2800" dirty="0" err="1">
                <a:latin typeface="Agency FB" panose="020B0503020202020204" pitchFamily="34" charset="0"/>
              </a:rPr>
              <a:t>Memristive</a:t>
            </a:r>
            <a:r>
              <a:rPr lang="en-US" sz="2800" dirty="0">
                <a:latin typeface="Agency FB" panose="020B0503020202020204" pitchFamily="34" charset="0"/>
              </a:rPr>
              <a:t> </a:t>
            </a:r>
            <a:r>
              <a:rPr lang="en-US" sz="2800" dirty="0" err="1">
                <a:latin typeface="Agency FB" panose="020B0503020202020204" pitchFamily="34" charset="0"/>
              </a:rPr>
              <a:t>stateful</a:t>
            </a:r>
            <a:r>
              <a:rPr lang="en-US" sz="2800" dirty="0">
                <a:latin typeface="Agency FB" panose="020B0503020202020204" pitchFamily="34" charset="0"/>
              </a:rPr>
              <a:t> logic Field Programmable Gate Array)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2916" y="706878"/>
            <a:ext cx="7984403" cy="6014598"/>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11</a:t>
            </a:fld>
            <a:endParaRPr lang="en-US"/>
          </a:p>
        </p:txBody>
      </p:sp>
    </p:spTree>
    <p:extLst>
      <p:ext uri="{BB962C8B-B14F-4D97-AF65-F5344CB8AC3E}">
        <p14:creationId xmlns:p14="http://schemas.microsoft.com/office/powerpoint/2010/main" val="88279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71" y="198475"/>
            <a:ext cx="11755878" cy="830094"/>
          </a:xfrm>
        </p:spPr>
        <p:txBody>
          <a:bodyPr>
            <a:noAutofit/>
          </a:bodyPr>
          <a:lstStyle/>
          <a:p>
            <a:r>
              <a:rPr lang="en-US" sz="3300" dirty="0"/>
              <a:t>Proposed </a:t>
            </a:r>
            <a:r>
              <a:rPr lang="en-US" sz="3300" dirty="0" err="1"/>
              <a:t>MsCMOL</a:t>
            </a:r>
            <a:r>
              <a:rPr lang="en-US" sz="3300" dirty="0"/>
              <a:t> (</a:t>
            </a:r>
            <a:r>
              <a:rPr lang="en-US" sz="3300" dirty="0" err="1"/>
              <a:t>Memristive</a:t>
            </a:r>
            <a:r>
              <a:rPr lang="en-US" sz="3300" dirty="0"/>
              <a:t> </a:t>
            </a:r>
            <a:r>
              <a:rPr lang="en-US" sz="3300" dirty="0" err="1"/>
              <a:t>stateful</a:t>
            </a:r>
            <a:r>
              <a:rPr lang="en-US" sz="3300" dirty="0"/>
              <a:t> CMOL) Architecture</a:t>
            </a:r>
            <a:br>
              <a:rPr lang="en-US" sz="3300" dirty="0"/>
            </a:br>
            <a:r>
              <a:rPr lang="en-US" sz="2000" b="1" dirty="0">
                <a:solidFill>
                  <a:srgbClr val="0033CC"/>
                </a:solidFill>
              </a:rPr>
              <a:t>CMOL → Semiconductor transistors, CMOS/Molecular scale two-layer two-terminal </a:t>
            </a:r>
            <a:r>
              <a:rPr lang="en-US" sz="2000" b="1" dirty="0" err="1">
                <a:solidFill>
                  <a:srgbClr val="0033CC"/>
                </a:solidFill>
              </a:rPr>
              <a:t>nanodevices</a:t>
            </a:r>
            <a:r>
              <a:rPr lang="en-US" sz="2000" b="1" dirty="0">
                <a:solidFill>
                  <a:srgbClr val="0033CC"/>
                </a:solidFill>
              </a:rPr>
              <a:t> [</a:t>
            </a:r>
            <a:r>
              <a:rPr lang="en-US" sz="2000" b="1" dirty="0" err="1">
                <a:solidFill>
                  <a:srgbClr val="0033CC"/>
                </a:solidFill>
              </a:rPr>
              <a:t>Strukov-Likharev</a:t>
            </a:r>
            <a:r>
              <a:rPr lang="en-US" sz="2000" b="1" dirty="0">
                <a:solidFill>
                  <a:srgbClr val="0033CC"/>
                </a:solidFill>
              </a:rPr>
              <a:t>, 2005]</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7944" y="1199421"/>
            <a:ext cx="5345823" cy="5442919"/>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12</a:t>
            </a:fld>
            <a:endParaRPr lang="en-US"/>
          </a:p>
        </p:txBody>
      </p:sp>
      <p:sp>
        <p:nvSpPr>
          <p:cNvPr id="7" name="TextBox 6"/>
          <p:cNvSpPr txBox="1"/>
          <p:nvPr/>
        </p:nvSpPr>
        <p:spPr>
          <a:xfrm>
            <a:off x="245461" y="1242870"/>
            <a:ext cx="4084320" cy="3139321"/>
          </a:xfrm>
          <a:prstGeom prst="rect">
            <a:avLst/>
          </a:prstGeom>
          <a:noFill/>
        </p:spPr>
        <p:txBody>
          <a:bodyPr wrap="square" rtlCol="0">
            <a:spAutoFit/>
          </a:bodyPr>
          <a:lstStyle/>
          <a:p>
            <a:pPr marL="285750" indent="-285750">
              <a:buFont typeface="Wingdings" panose="05000000000000000000" pitchFamily="2" charset="2"/>
              <a:buChar char="ü"/>
            </a:pPr>
            <a:r>
              <a:rPr lang="en-US" dirty="0"/>
              <a:t>row/column select Multiplexers: </a:t>
            </a:r>
            <a:r>
              <a:rPr lang="en-US" dirty="0" err="1"/>
              <a:t>row_sel</a:t>
            </a:r>
            <a:r>
              <a:rPr lang="en-US" dirty="0"/>
              <a:t> signal selects either 1 row or 1 column</a:t>
            </a:r>
          </a:p>
          <a:p>
            <a:pPr marL="285750" indent="-285750">
              <a:buFont typeface="Wingdings" panose="05000000000000000000" pitchFamily="2" charset="2"/>
              <a:buChar char="ü"/>
            </a:pPr>
            <a:r>
              <a:rPr lang="en-US" dirty="0"/>
              <a:t>Voltage multiplexers: select V</a:t>
            </a:r>
            <a:r>
              <a:rPr lang="en-US" baseline="-25000" dirty="0"/>
              <a:t>COND</a:t>
            </a:r>
            <a:r>
              <a:rPr lang="en-US" dirty="0"/>
              <a:t>, V</a:t>
            </a:r>
            <a:r>
              <a:rPr lang="en-US" baseline="-25000" dirty="0"/>
              <a:t>SET</a:t>
            </a:r>
            <a:r>
              <a:rPr lang="en-US" dirty="0"/>
              <a:t>, V</a:t>
            </a:r>
            <a:r>
              <a:rPr lang="en-US" baseline="-25000" dirty="0"/>
              <a:t>CLEAR</a:t>
            </a:r>
            <a:r>
              <a:rPr lang="en-US" dirty="0"/>
              <a:t>, </a:t>
            </a:r>
            <a:r>
              <a:rPr lang="en-US" dirty="0" err="1"/>
              <a:t>HiZ</a:t>
            </a:r>
            <a:endParaRPr lang="en-US" dirty="0"/>
          </a:p>
          <a:p>
            <a:pPr marL="285750" indent="-285750">
              <a:buFont typeface="Wingdings" panose="05000000000000000000" pitchFamily="2" charset="2"/>
              <a:buChar char="ü"/>
            </a:pPr>
            <a:r>
              <a:rPr lang="en-US" dirty="0"/>
              <a:t>4-to-16 one-hot decoder to switch to </a:t>
            </a:r>
            <a:r>
              <a:rPr lang="en-US" dirty="0" err="1"/>
              <a:t>Gnd</a:t>
            </a:r>
            <a:r>
              <a:rPr lang="en-US" dirty="0"/>
              <a:t> selection</a:t>
            </a:r>
          </a:p>
          <a:p>
            <a:pPr marL="285750" indent="-285750">
              <a:buFont typeface="Wingdings" panose="05000000000000000000" pitchFamily="2" charset="2"/>
              <a:buChar char="ü"/>
            </a:pPr>
            <a:r>
              <a:rPr lang="en-US" dirty="0" err="1"/>
              <a:t>MsRAM</a:t>
            </a:r>
            <a:r>
              <a:rPr lang="en-US" dirty="0"/>
              <a:t> contains all configuration information for the </a:t>
            </a:r>
            <a:r>
              <a:rPr lang="en-US" dirty="0" err="1"/>
              <a:t>memristive</a:t>
            </a:r>
            <a:r>
              <a:rPr lang="en-US" dirty="0"/>
              <a:t> nanowire crossbar </a:t>
            </a:r>
            <a:r>
              <a:rPr lang="en-US" dirty="0" err="1"/>
              <a:t>datapath</a:t>
            </a:r>
            <a:endParaRPr lang="en-US" dirty="0"/>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564" y="1242870"/>
            <a:ext cx="1860167" cy="1677430"/>
          </a:xfrm>
          <a:prstGeom prst="rect">
            <a:avLst/>
          </a:prstGeom>
        </p:spPr>
      </p:pic>
    </p:spTree>
    <p:extLst>
      <p:ext uri="{BB962C8B-B14F-4D97-AF65-F5344CB8AC3E}">
        <p14:creationId xmlns:p14="http://schemas.microsoft.com/office/powerpoint/2010/main" val="285083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49" y="376519"/>
            <a:ext cx="4490035" cy="776086"/>
          </a:xfrm>
        </p:spPr>
        <p:txBody>
          <a:bodyPr>
            <a:normAutofit fontScale="90000"/>
          </a:bodyPr>
          <a:lstStyle/>
          <a:p>
            <a:r>
              <a:rPr lang="en-US" sz="3200" dirty="0" err="1">
                <a:latin typeface="Agency FB" panose="020B0503020202020204" pitchFamily="34" charset="0"/>
              </a:rPr>
              <a:t>MsRAM</a:t>
            </a:r>
            <a:r>
              <a:rPr lang="en-US" sz="3200" dirty="0">
                <a:latin typeface="Agency FB" panose="020B0503020202020204" pitchFamily="34" charset="0"/>
              </a:rPr>
              <a:t> (</a:t>
            </a:r>
            <a:r>
              <a:rPr lang="en-US" sz="3200" dirty="0" err="1">
                <a:latin typeface="Agency FB" panose="020B0503020202020204" pitchFamily="34" charset="0"/>
              </a:rPr>
              <a:t>Memristive</a:t>
            </a:r>
            <a:r>
              <a:rPr lang="en-US" sz="3200" dirty="0">
                <a:latin typeface="Agency FB" panose="020B0503020202020204" pitchFamily="34" charset="0"/>
              </a:rPr>
              <a:t> </a:t>
            </a:r>
            <a:r>
              <a:rPr lang="en-US" sz="3200" dirty="0" err="1">
                <a:latin typeface="Agency FB" panose="020B0503020202020204" pitchFamily="34" charset="0"/>
              </a:rPr>
              <a:t>stateful</a:t>
            </a:r>
            <a:r>
              <a:rPr lang="en-US" sz="3200" dirty="0">
                <a:latin typeface="Agency FB" panose="020B0503020202020204" pitchFamily="34" charset="0"/>
              </a:rPr>
              <a:t> logic Random Access Memory)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424" y="73560"/>
            <a:ext cx="7499616" cy="6540800"/>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13</a:t>
            </a:fld>
            <a:endParaRPr lang="en-US"/>
          </a:p>
        </p:txBody>
      </p:sp>
    </p:spTree>
    <p:extLst>
      <p:ext uri="{BB962C8B-B14F-4D97-AF65-F5344CB8AC3E}">
        <p14:creationId xmlns:p14="http://schemas.microsoft.com/office/powerpoint/2010/main" val="236255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071"/>
            <a:ext cx="10515600" cy="764428"/>
          </a:xfrm>
        </p:spPr>
        <p:txBody>
          <a:bodyPr>
            <a:noAutofit/>
          </a:bodyPr>
          <a:lstStyle/>
          <a:p>
            <a:r>
              <a:rPr lang="en-US" sz="3600" dirty="0">
                <a:latin typeface="Agency FB" panose="020B0503020202020204" pitchFamily="34" charset="0"/>
              </a:rPr>
              <a:t>What is special about </a:t>
            </a:r>
            <a:r>
              <a:rPr lang="en-US" sz="3600" dirty="0" err="1">
                <a:latin typeface="Agency FB" panose="020B0503020202020204" pitchFamily="34" charset="0"/>
              </a:rPr>
              <a:t>MsFPGA</a:t>
            </a:r>
            <a:r>
              <a:rPr lang="en-US" sz="3600" dirty="0">
                <a:latin typeface="Agency FB" panose="020B0503020202020204" pitchFamily="34" charset="0"/>
              </a:rPr>
              <a:t>?</a:t>
            </a:r>
            <a:br>
              <a:rPr lang="en-US" sz="3600" dirty="0">
                <a:latin typeface="Agency FB" panose="020B0503020202020204" pitchFamily="34" charset="0"/>
              </a:rPr>
            </a:br>
            <a:endParaRPr lang="en-US" sz="3600" dirty="0">
              <a:latin typeface="Agency FB" panose="020B0503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 Published FPGA in nanotechnologies by </a:t>
            </a:r>
            <a:r>
              <a:rPr lang="en-US" dirty="0" err="1"/>
              <a:t>Strukov</a:t>
            </a:r>
            <a:r>
              <a:rPr lang="en-US" dirty="0"/>
              <a:t> &amp; </a:t>
            </a:r>
            <a:r>
              <a:rPr lang="en-US" dirty="0" err="1"/>
              <a:t>Likharev</a:t>
            </a:r>
            <a:r>
              <a:rPr lang="en-US" dirty="0"/>
              <a:t>, S. Kang, Williams R. S., &amp; </a:t>
            </a:r>
            <a:r>
              <a:rPr lang="en-US" dirty="0" err="1"/>
              <a:t>mrFPGA</a:t>
            </a:r>
            <a:r>
              <a:rPr lang="en-US" dirty="0"/>
              <a:t> by Cong. </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14</a:t>
            </a:fld>
            <a:endParaRPr lang="en-US"/>
          </a:p>
        </p:txBody>
      </p:sp>
    </p:spTree>
    <p:extLst>
      <p:ext uri="{BB962C8B-B14F-4D97-AF65-F5344CB8AC3E}">
        <p14:creationId xmlns:p14="http://schemas.microsoft.com/office/powerpoint/2010/main" val="416948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gency FB" panose="020B0503020202020204" pitchFamily="34" charset="0"/>
              </a:rPr>
              <a:t>What is special about </a:t>
            </a:r>
            <a:r>
              <a:rPr lang="en-US" sz="3200" dirty="0" err="1">
                <a:latin typeface="Agency FB" panose="020B0503020202020204" pitchFamily="34" charset="0"/>
              </a:rPr>
              <a:t>MsFPGA</a:t>
            </a:r>
            <a:r>
              <a:rPr lang="en-US" sz="3200" dirty="0">
                <a:latin typeface="Agency FB" panose="020B0503020202020204" pitchFamily="34" charset="0"/>
              </a:rPr>
              <a:t>?</a:t>
            </a:r>
            <a:br>
              <a:rPr lang="en-US" sz="3200" dirty="0">
                <a:latin typeface="Agency FB" panose="020B0503020202020204" pitchFamily="34" charset="0"/>
              </a:rPr>
            </a:br>
            <a:r>
              <a:rPr lang="en-US" sz="3200" dirty="0">
                <a:latin typeface="Agency FB" panose="020B0503020202020204" pitchFamily="34" charset="0"/>
              </a:rPr>
              <a:t>Comparison with other published </a:t>
            </a:r>
            <a:r>
              <a:rPr lang="en-US" sz="3200" dirty="0" err="1">
                <a:latin typeface="Agency FB" panose="020B0503020202020204" pitchFamily="34" charset="0"/>
              </a:rPr>
              <a:t>memristive</a:t>
            </a:r>
            <a:r>
              <a:rPr lang="en-US" sz="3200" dirty="0">
                <a:latin typeface="Agency FB" panose="020B0503020202020204" pitchFamily="34" charset="0"/>
              </a:rPr>
              <a:t> FPGA</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err="1"/>
              <a:t>iMemComp</a:t>
            </a:r>
            <a:r>
              <a:rPr lang="en-US" dirty="0"/>
              <a:t> NVM logic architecture [Li et al. (2015) @</a:t>
            </a:r>
            <a:r>
              <a:rPr lang="en-US" i="1" dirty="0"/>
              <a:t>Nature</a:t>
            </a:r>
            <a:r>
              <a:rPr lang="en-US" dirty="0"/>
              <a:t> </a:t>
            </a:r>
            <a:r>
              <a:rPr lang="en-US" i="1" dirty="0"/>
              <a:t>Scientific reports</a:t>
            </a:r>
            <a:r>
              <a:rPr lang="en-US" dirty="0"/>
              <a:t>] </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15</a:t>
            </a:fld>
            <a:endParaRPr lang="en-US"/>
          </a:p>
        </p:txBody>
      </p:sp>
    </p:spTree>
    <p:extLst>
      <p:ext uri="{BB962C8B-B14F-4D97-AF65-F5344CB8AC3E}">
        <p14:creationId xmlns:p14="http://schemas.microsoft.com/office/powerpoint/2010/main" val="362545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Sneak-Path Current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2118" y="2819087"/>
            <a:ext cx="8040222" cy="2896004"/>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16</a:t>
            </a:fld>
            <a:endParaRPr lang="en-US"/>
          </a:p>
        </p:txBody>
      </p:sp>
      <p:sp>
        <p:nvSpPr>
          <p:cNvPr id="7" name="TextBox 6"/>
          <p:cNvSpPr txBox="1"/>
          <p:nvPr/>
        </p:nvSpPr>
        <p:spPr>
          <a:xfrm>
            <a:off x="1286108" y="1962615"/>
            <a:ext cx="8986232" cy="369332"/>
          </a:xfrm>
          <a:prstGeom prst="rect">
            <a:avLst/>
          </a:prstGeom>
          <a:noFill/>
        </p:spPr>
        <p:txBody>
          <a:bodyPr wrap="square" rtlCol="0">
            <a:spAutoFit/>
          </a:bodyPr>
          <a:lstStyle/>
          <a:p>
            <a:r>
              <a:rPr lang="en-US" dirty="0"/>
              <a:t>(a) Current Flows Through Target Cells (b) Current Flows Through Undesired Paths. [99]</a:t>
            </a:r>
          </a:p>
        </p:txBody>
      </p:sp>
    </p:spTree>
    <p:extLst>
      <p:ext uri="{BB962C8B-B14F-4D97-AF65-F5344CB8AC3E}">
        <p14:creationId xmlns:p14="http://schemas.microsoft.com/office/powerpoint/2010/main" val="79136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84254" cy="1325563"/>
          </a:xfrm>
        </p:spPr>
        <p:txBody>
          <a:bodyPr/>
          <a:lstStyle/>
          <a:p>
            <a:r>
              <a:rPr lang="en-US" dirty="0"/>
              <a:t>Classical 8-bit Iterative Adder</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958" y="2735516"/>
            <a:ext cx="9462038" cy="2005245"/>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17</a:t>
            </a:fld>
            <a:endParaRPr lang="en-US"/>
          </a:p>
        </p:txBody>
      </p:sp>
    </p:spTree>
    <p:extLst>
      <p:ext uri="{BB962C8B-B14F-4D97-AF65-F5344CB8AC3E}">
        <p14:creationId xmlns:p14="http://schemas.microsoft.com/office/powerpoint/2010/main" val="36190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44" y="203762"/>
            <a:ext cx="6891939" cy="679904"/>
          </a:xfrm>
        </p:spPr>
        <p:txBody>
          <a:bodyPr>
            <a:normAutofit fontScale="90000"/>
          </a:bodyPr>
          <a:lstStyle/>
          <a:p>
            <a:r>
              <a:rPr lang="en-US" dirty="0"/>
              <a:t>Proposed Sneak-path protection</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18</a:t>
            </a:fld>
            <a:endParaRPr lang="en-US"/>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22623" y="1544491"/>
            <a:ext cx="7307516" cy="4811859"/>
          </a:xfrm>
          <a:prstGeom prst="rect">
            <a:avLst/>
          </a:prstGeom>
        </p:spPr>
      </p:pic>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959" y="1544491"/>
            <a:ext cx="3810330" cy="4090771"/>
          </a:xfrm>
          <a:prstGeom prst="rect">
            <a:avLst/>
          </a:prstGeom>
        </p:spPr>
      </p:pic>
    </p:spTree>
    <p:extLst>
      <p:ext uri="{BB962C8B-B14F-4D97-AF65-F5344CB8AC3E}">
        <p14:creationId xmlns:p14="http://schemas.microsoft.com/office/powerpoint/2010/main" val="2662029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34" y="173025"/>
            <a:ext cx="10515600" cy="564643"/>
          </a:xfrm>
        </p:spPr>
        <p:txBody>
          <a:bodyPr>
            <a:noAutofit/>
          </a:bodyPr>
          <a:lstStyle/>
          <a:p>
            <a:pPr lvl="1" algn="l" rtl="0">
              <a:lnSpc>
                <a:spcPct val="90000"/>
              </a:lnSpc>
              <a:spcBef>
                <a:spcPct val="0"/>
              </a:spcBef>
            </a:pPr>
            <a:r>
              <a:rPr lang="en-US" sz="3200" dirty="0">
                <a:effectLst>
                  <a:glow>
                    <a:srgbClr val="000000"/>
                  </a:glow>
                  <a:outerShdw sx="0" sy="0">
                    <a:srgbClr val="000000"/>
                  </a:outerShdw>
                  <a:reflection stA="0" endPos="0" fadeDir="0" sx="0" sy="0"/>
                </a:effectLst>
                <a:latin typeface="Agency FB" panose="020B0503020202020204" pitchFamily="34" charset="0"/>
              </a:rPr>
              <a:t>Step-by-Step Execution of Proposed 8-bit Iterative Adder</a:t>
            </a:r>
            <a:endParaRPr lang="en-US" sz="3200" dirty="0">
              <a:latin typeface="Agency FB" panose="020B0503020202020204" pitchFamily="34" charset="0"/>
            </a:endParaRP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19</a:t>
            </a:fld>
            <a:endParaRPr lang="en-US"/>
          </a:p>
        </p:txBody>
      </p:sp>
      <p:sp>
        <p:nvSpPr>
          <p:cNvPr id="7" name="Content Placeholder 6"/>
          <p:cNvSpPr>
            <a:spLocks noGrp="1"/>
          </p:cNvSpPr>
          <p:nvPr>
            <p:ph idx="1"/>
          </p:nvPr>
        </p:nvSpPr>
        <p:spPr>
          <a:xfrm>
            <a:off x="715255" y="1114184"/>
            <a:ext cx="10515600" cy="5162671"/>
          </a:xfrm>
        </p:spPr>
        <p:txBody>
          <a:bodyPr>
            <a:normAutofit lnSpcReduction="10000"/>
          </a:bodyPr>
          <a:lstStyle/>
          <a:p>
            <a:pPr marL="0" indent="0">
              <a:buNone/>
            </a:pPr>
            <a:r>
              <a:rPr lang="en-US" b="1" i="1" dirty="0"/>
              <a:t>step1</a:t>
            </a:r>
            <a:r>
              <a:rPr lang="en-US" dirty="0"/>
              <a:t>: sequences of the bit0 adder operations</a:t>
            </a:r>
          </a:p>
          <a:p>
            <a:pPr marL="0" indent="0">
              <a:buNone/>
            </a:pPr>
            <a:r>
              <a:rPr lang="en-US" b="1" dirty="0"/>
              <a:t>I.</a:t>
            </a:r>
            <a:r>
              <a:rPr lang="en-US" dirty="0"/>
              <a:t> The primary inputs (PI) -- A0, B0, C0 are copied from storage </a:t>
            </a:r>
            <a:r>
              <a:rPr lang="en-US" dirty="0" err="1"/>
              <a:t>MsRAM</a:t>
            </a:r>
            <a:r>
              <a:rPr lang="en-US" dirty="0"/>
              <a:t> to </a:t>
            </a:r>
            <a:r>
              <a:rPr lang="en-US" dirty="0" err="1"/>
              <a:t>datapath</a:t>
            </a:r>
            <a:r>
              <a:rPr lang="en-US" dirty="0"/>
              <a:t> in row1 locations to perform bit0 operations. </a:t>
            </a:r>
          </a:p>
          <a:p>
            <a:pPr>
              <a:buFont typeface="Wingdings" panose="05000000000000000000" pitchFamily="2" charset="2"/>
              <a:buChar char="ü"/>
            </a:pPr>
            <a:r>
              <a:rPr lang="en-US" dirty="0"/>
              <a:t>symbolically, (row1, col1) := A0, (row1, col2) := B0, (row1, col3) := C0.</a:t>
            </a:r>
          </a:p>
          <a:p>
            <a:pPr marL="0" indent="0">
              <a:buNone/>
            </a:pPr>
            <a:r>
              <a:rPr lang="en-US" b="1" dirty="0"/>
              <a:t>II</a:t>
            </a:r>
            <a:r>
              <a:rPr lang="en-US" dirty="0"/>
              <a:t>. </a:t>
            </a:r>
            <a:r>
              <a:rPr lang="en-US" dirty="0">
                <a:solidFill>
                  <a:srgbClr val="0033CC"/>
                </a:solidFill>
              </a:rPr>
              <a:t>Select row1, close only row1 switch to Gnd.</a:t>
            </a:r>
          </a:p>
          <a:p>
            <a:pPr marL="0" indent="0">
              <a:buNone/>
            </a:pPr>
            <a:r>
              <a:rPr lang="en-US" b="1" dirty="0"/>
              <a:t>III.</a:t>
            </a:r>
            <a:r>
              <a:rPr lang="en-US" dirty="0"/>
              <a:t> Apply V</a:t>
            </a:r>
            <a:r>
              <a:rPr lang="en-US" baseline="-25000" dirty="0"/>
              <a:t>COND</a:t>
            </a:r>
            <a:r>
              <a:rPr lang="en-US" dirty="0"/>
              <a:t> and V</a:t>
            </a:r>
            <a:r>
              <a:rPr lang="en-US" baseline="-25000" dirty="0"/>
              <a:t>SET</a:t>
            </a:r>
            <a:r>
              <a:rPr lang="en-US" dirty="0"/>
              <a:t> through col1 and col2 respectively for a row-wise data transfer. A </a:t>
            </a:r>
            <a:r>
              <a:rPr lang="en-US" dirty="0" err="1"/>
              <a:t>stateful</a:t>
            </a:r>
            <a:r>
              <a:rPr lang="en-US" dirty="0"/>
              <a:t> logic operation will take place.</a:t>
            </a:r>
          </a:p>
          <a:p>
            <a:pPr>
              <a:buFont typeface="Wingdings" panose="05000000000000000000" pitchFamily="2" charset="2"/>
              <a:buChar char="ü"/>
            </a:pPr>
            <a:r>
              <a:rPr lang="en-US" dirty="0"/>
              <a:t>1-bit adder: 18 micro pulses required, accounted for all required reset operations. </a:t>
            </a:r>
          </a:p>
          <a:p>
            <a:pPr>
              <a:buFont typeface="Wingdings" panose="05000000000000000000" pitchFamily="2" charset="2"/>
              <a:buChar char="ü"/>
            </a:pPr>
            <a:r>
              <a:rPr lang="en-US" dirty="0"/>
              <a:t>The carry and sum bits are saved in (row1, col7) and (row1, col8). </a:t>
            </a:r>
          </a:p>
          <a:p>
            <a:pPr>
              <a:buFont typeface="Wingdings" panose="05000000000000000000" pitchFamily="2" charset="2"/>
              <a:buChar char="ü"/>
            </a:pPr>
            <a:r>
              <a:rPr lang="en-US" dirty="0">
                <a:solidFill>
                  <a:srgbClr val="0033CC"/>
                </a:solidFill>
              </a:rPr>
              <a:t>Also, col1 through col6 are cleared to state ‘0’ to avoid sneak-path currents. </a:t>
            </a:r>
          </a:p>
        </p:txBody>
      </p:sp>
    </p:spTree>
    <p:extLst>
      <p:ext uri="{BB962C8B-B14F-4D97-AF65-F5344CB8AC3E}">
        <p14:creationId xmlns:p14="http://schemas.microsoft.com/office/powerpoint/2010/main" val="205994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2125"/>
            <a:ext cx="10515600" cy="796925"/>
          </a:xfrm>
        </p:spPr>
        <p:txBody>
          <a:bodyPr>
            <a:normAutofit/>
          </a:bodyPr>
          <a:lstStyle/>
          <a:p>
            <a:r>
              <a:rPr lang="en-US" dirty="0"/>
              <a:t>Motivation</a:t>
            </a:r>
          </a:p>
        </p:txBody>
      </p:sp>
      <p:sp>
        <p:nvSpPr>
          <p:cNvPr id="3" name="Content Placeholder 2"/>
          <p:cNvSpPr>
            <a:spLocks noGrp="1"/>
          </p:cNvSpPr>
          <p:nvPr>
            <p:ph idx="1"/>
          </p:nvPr>
        </p:nvSpPr>
        <p:spPr>
          <a:xfrm>
            <a:off x="546100" y="1987550"/>
            <a:ext cx="10515600" cy="3605213"/>
          </a:xfrm>
        </p:spPr>
        <p:txBody>
          <a:bodyPr/>
          <a:lstStyle/>
          <a:p>
            <a:pPr>
              <a:buFont typeface="Wingdings" panose="05000000000000000000" pitchFamily="2" charset="2"/>
              <a:buChar char="ü"/>
            </a:pPr>
            <a:r>
              <a:rPr lang="en-US" dirty="0"/>
              <a:t>Biologically Inspired Associative Memory Based Modeling</a:t>
            </a:r>
          </a:p>
          <a:p>
            <a:pPr>
              <a:buFont typeface="Wingdings" panose="05000000000000000000" pitchFamily="2" charset="2"/>
              <a:buChar char="ü"/>
            </a:pPr>
            <a:r>
              <a:rPr lang="en-US" dirty="0"/>
              <a:t>Massively Parallel and Pipelined Architecture</a:t>
            </a:r>
          </a:p>
          <a:p>
            <a:pPr>
              <a:buFont typeface="Wingdings" panose="05000000000000000000" pitchFamily="2" charset="2"/>
              <a:buChar char="ü"/>
            </a:pPr>
            <a:r>
              <a:rPr lang="en-US" dirty="0"/>
              <a:t>Neuromorphic Nanoscale Circuits and Devices</a:t>
            </a:r>
          </a:p>
          <a:p>
            <a:pPr>
              <a:buFont typeface="Wingdings" panose="05000000000000000000" pitchFamily="2" charset="2"/>
              <a:buChar char="ü"/>
            </a:pPr>
            <a:r>
              <a:rPr lang="en-US" dirty="0"/>
              <a:t>Methodology Development for non-von-Neumann architectures </a:t>
            </a:r>
          </a:p>
          <a:p>
            <a:pPr>
              <a:buFont typeface="Wingdings" panose="05000000000000000000" pitchFamily="2" charset="2"/>
              <a:buChar char="ü"/>
            </a:pPr>
            <a:endParaRPr lang="en-US" dirty="0"/>
          </a:p>
          <a:p>
            <a:endParaRPr lang="en-US" dirty="0"/>
          </a:p>
        </p:txBody>
      </p:sp>
      <p:sp>
        <p:nvSpPr>
          <p:cNvPr id="4" name="Date Placeholder 3"/>
          <p:cNvSpPr>
            <a:spLocks noGrp="1"/>
          </p:cNvSpPr>
          <p:nvPr>
            <p:ph type="dt" sz="half" idx="10"/>
          </p:nvPr>
        </p:nvSpPr>
        <p:spPr>
          <a:xfrm>
            <a:off x="838200" y="6356349"/>
            <a:ext cx="2743200" cy="365125"/>
          </a:xfrm>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a:xfrm>
            <a:off x="8610600" y="6356349"/>
            <a:ext cx="2743200" cy="365125"/>
          </a:xfrm>
        </p:spPr>
        <p:txBody>
          <a:bodyPr/>
          <a:lstStyle/>
          <a:p>
            <a:fld id="{23F53AE0-3992-4311-AC3D-CA159C1B5172}" type="slidenum">
              <a:rPr lang="en-US" smtClean="0"/>
              <a:t>2</a:t>
            </a:fld>
            <a:endParaRPr lang="en-US"/>
          </a:p>
        </p:txBody>
      </p:sp>
    </p:spTree>
    <p:extLst>
      <p:ext uri="{BB962C8B-B14F-4D97-AF65-F5344CB8AC3E}">
        <p14:creationId xmlns:p14="http://schemas.microsoft.com/office/powerpoint/2010/main" val="9155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262"/>
            <a:ext cx="10515600" cy="564643"/>
          </a:xfrm>
        </p:spPr>
        <p:txBody>
          <a:bodyPr>
            <a:noAutofit/>
          </a:bodyPr>
          <a:lstStyle/>
          <a:p>
            <a:pPr lvl="1" algn="l" rtl="0">
              <a:lnSpc>
                <a:spcPct val="90000"/>
              </a:lnSpc>
              <a:spcBef>
                <a:spcPct val="0"/>
              </a:spcBef>
            </a:pPr>
            <a:r>
              <a:rPr lang="en-US" sz="3200" dirty="0">
                <a:effectLst>
                  <a:glow>
                    <a:srgbClr val="000000"/>
                  </a:glow>
                  <a:reflection stA="0" endPos="0" fadeDir="0" sx="0" sy="0"/>
                </a:effectLst>
                <a:latin typeface="Agency FB" panose="020B0503020202020204" pitchFamily="34" charset="0"/>
              </a:rPr>
              <a:t>Step-by-Step Execution of Proposed 8-bit Iterative Adder</a:t>
            </a:r>
            <a:br>
              <a:rPr lang="en-US" sz="3200" dirty="0">
                <a:effectLst>
                  <a:glow>
                    <a:srgbClr val="000000"/>
                  </a:glow>
                  <a:reflection stA="0" endPos="0" fadeDir="0" sx="0" sy="0"/>
                </a:effectLst>
              </a:rPr>
            </a:br>
            <a:endParaRPr lang="en-US" sz="3200" dirty="0">
              <a:effectLst>
                <a:glow>
                  <a:srgbClr val="000000"/>
                </a:glow>
                <a:reflection stA="0" endPos="0" fadeDir="0" sx="0" sy="0"/>
              </a:effectLst>
            </a:endParaRP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20</a:t>
            </a:fld>
            <a:endParaRPr lang="en-US"/>
          </a:p>
        </p:txBody>
      </p:sp>
      <p:sp>
        <p:nvSpPr>
          <p:cNvPr id="7" name="Content Placeholder 6"/>
          <p:cNvSpPr>
            <a:spLocks noGrp="1"/>
          </p:cNvSpPr>
          <p:nvPr>
            <p:ph idx="1"/>
          </p:nvPr>
        </p:nvSpPr>
        <p:spPr>
          <a:xfrm>
            <a:off x="838200" y="1014292"/>
            <a:ext cx="10515600" cy="5162671"/>
          </a:xfrm>
        </p:spPr>
        <p:txBody>
          <a:bodyPr>
            <a:normAutofit fontScale="92500" lnSpcReduction="10000"/>
          </a:bodyPr>
          <a:lstStyle/>
          <a:p>
            <a:pPr marL="0" indent="0">
              <a:buNone/>
            </a:pPr>
            <a:r>
              <a:rPr lang="en-US" b="1" i="1" dirty="0"/>
              <a:t>step2:</a:t>
            </a:r>
            <a:r>
              <a:rPr lang="en-US" dirty="0"/>
              <a:t> Copying of the carry bit from the current row to the next row.</a:t>
            </a:r>
          </a:p>
          <a:p>
            <a:pPr marL="0" indent="0">
              <a:buNone/>
            </a:pPr>
            <a:r>
              <a:rPr lang="en-US" dirty="0"/>
              <a:t>Here it is demonstrated for (row1, col7) to (row2, col7). </a:t>
            </a:r>
          </a:p>
          <a:p>
            <a:pPr marL="0" indent="0">
              <a:buNone/>
            </a:pPr>
            <a:r>
              <a:rPr lang="en-US" b="1" dirty="0"/>
              <a:t>I.</a:t>
            </a:r>
            <a:r>
              <a:rPr lang="en-US" dirty="0"/>
              <a:t> </a:t>
            </a:r>
            <a:r>
              <a:rPr lang="en-US" dirty="0">
                <a:solidFill>
                  <a:srgbClr val="0033CC"/>
                </a:solidFill>
              </a:rPr>
              <a:t>Disconnect row1 from Gnd. Select col7, close only col7 switch to Gnd.</a:t>
            </a:r>
          </a:p>
          <a:p>
            <a:pPr marL="0" indent="0">
              <a:buNone/>
            </a:pPr>
            <a:r>
              <a:rPr lang="en-US" b="1" dirty="0"/>
              <a:t>II</a:t>
            </a:r>
            <a:r>
              <a:rPr lang="en-US" dirty="0"/>
              <a:t>. Apply V</a:t>
            </a:r>
            <a:r>
              <a:rPr lang="en-US" baseline="-25000" dirty="0"/>
              <a:t>COND</a:t>
            </a:r>
            <a:r>
              <a:rPr lang="en-US" dirty="0"/>
              <a:t> to (row1, col7) and V</a:t>
            </a:r>
            <a:r>
              <a:rPr lang="en-US" baseline="-25000" dirty="0"/>
              <a:t>SET</a:t>
            </a:r>
            <a:r>
              <a:rPr lang="en-US" dirty="0"/>
              <a:t> to (row2, col7) for a column-wise data transfer. </a:t>
            </a:r>
            <a:r>
              <a:rPr lang="en-US" dirty="0" err="1"/>
              <a:t>Stateful</a:t>
            </a:r>
            <a:r>
              <a:rPr lang="en-US" dirty="0"/>
              <a:t> logic is transferred from (row1, col7) to (row2, col7).</a:t>
            </a:r>
          </a:p>
          <a:p>
            <a:pPr marL="0" indent="0">
              <a:buNone/>
            </a:pPr>
            <a:r>
              <a:rPr lang="en-US" b="1" dirty="0"/>
              <a:t>III.</a:t>
            </a:r>
            <a:r>
              <a:rPr lang="en-US" dirty="0"/>
              <a:t> </a:t>
            </a:r>
            <a:r>
              <a:rPr lang="en-US" dirty="0">
                <a:solidFill>
                  <a:srgbClr val="0033CC"/>
                </a:solidFill>
              </a:rPr>
              <a:t>Apply V</a:t>
            </a:r>
            <a:r>
              <a:rPr lang="en-US" baseline="-25000" dirty="0">
                <a:solidFill>
                  <a:srgbClr val="0033CC"/>
                </a:solidFill>
              </a:rPr>
              <a:t>CLEAR</a:t>
            </a:r>
            <a:r>
              <a:rPr lang="en-US" dirty="0">
                <a:solidFill>
                  <a:srgbClr val="0033CC"/>
                </a:solidFill>
              </a:rPr>
              <a:t> to (row1, col7) for sneak-path protection.</a:t>
            </a:r>
          </a:p>
          <a:p>
            <a:pPr marL="0" indent="0">
              <a:buNone/>
            </a:pPr>
            <a:r>
              <a:rPr lang="en-US" b="1" i="1" dirty="0"/>
              <a:t>step3:</a:t>
            </a:r>
            <a:r>
              <a:rPr lang="en-US" dirty="0"/>
              <a:t> Carry bit transfer steps from one column to another in the same row. Here, voltages are applied through columns again. </a:t>
            </a:r>
          </a:p>
          <a:p>
            <a:pPr marL="0" indent="0">
              <a:buNone/>
            </a:pPr>
            <a:r>
              <a:rPr lang="en-US" b="1" dirty="0"/>
              <a:t>I.</a:t>
            </a:r>
            <a:r>
              <a:rPr lang="en-US" dirty="0"/>
              <a:t> </a:t>
            </a:r>
            <a:r>
              <a:rPr lang="en-US" dirty="0">
                <a:solidFill>
                  <a:srgbClr val="0033CC"/>
                </a:solidFill>
              </a:rPr>
              <a:t>Disconnect col7 from Gnd. Select row2, close only row2 switch to Gnd</a:t>
            </a:r>
            <a:r>
              <a:rPr lang="en-US" dirty="0"/>
              <a:t>.</a:t>
            </a:r>
          </a:p>
          <a:p>
            <a:pPr marL="0" indent="0">
              <a:buNone/>
            </a:pPr>
            <a:r>
              <a:rPr lang="en-US" b="1" dirty="0"/>
              <a:t>II</a:t>
            </a:r>
            <a:r>
              <a:rPr lang="en-US" dirty="0"/>
              <a:t>. Apply V</a:t>
            </a:r>
            <a:r>
              <a:rPr lang="en-US" baseline="-25000" dirty="0"/>
              <a:t>COND</a:t>
            </a:r>
            <a:r>
              <a:rPr lang="en-US" dirty="0"/>
              <a:t> to (row2, col7) and apply V</a:t>
            </a:r>
            <a:r>
              <a:rPr lang="en-US" baseline="-25000" dirty="0"/>
              <a:t>SET</a:t>
            </a:r>
            <a:r>
              <a:rPr lang="en-US" dirty="0"/>
              <a:t> to (row2, col3) for a row-wise data transfer.</a:t>
            </a:r>
          </a:p>
          <a:p>
            <a:pPr>
              <a:buFont typeface="Wingdings" panose="05000000000000000000" pitchFamily="2" charset="2"/>
              <a:buChar char="ü"/>
            </a:pPr>
            <a:r>
              <a:rPr lang="en-US" dirty="0"/>
              <a:t>Location of carry-out bit C1 now is at (row2, col3).</a:t>
            </a:r>
          </a:p>
        </p:txBody>
      </p:sp>
    </p:spTree>
    <p:extLst>
      <p:ext uri="{BB962C8B-B14F-4D97-AF65-F5344CB8AC3E}">
        <p14:creationId xmlns:p14="http://schemas.microsoft.com/office/powerpoint/2010/main" val="4135804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643"/>
          </a:xfrm>
        </p:spPr>
        <p:txBody>
          <a:bodyPr>
            <a:normAutofit fontScale="90000"/>
          </a:bodyPr>
          <a:lstStyle/>
          <a:p>
            <a:pPr lvl="1" algn="l" rtl="0">
              <a:lnSpc>
                <a:spcPct val="90000"/>
              </a:lnSpc>
              <a:spcBef>
                <a:spcPct val="0"/>
              </a:spcBef>
            </a:pPr>
            <a:r>
              <a:rPr lang="en-US" sz="3600" dirty="0">
                <a:effectLst>
                  <a:glow>
                    <a:srgbClr val="000000"/>
                  </a:glow>
                  <a:outerShdw sx="0" sy="0">
                    <a:srgbClr val="000000"/>
                  </a:outerShdw>
                  <a:reflection stA="0" endPos="0" fadeDir="0" sx="0" sy="0"/>
                </a:effectLst>
                <a:latin typeface="Agency FB" panose="020B0503020202020204" pitchFamily="34" charset="0"/>
              </a:rPr>
              <a:t>Step-by-Step Execution of Proposed 8-bit Iterative Adder</a:t>
            </a:r>
            <a:br>
              <a:rPr lang="en-US" sz="1800" dirty="0">
                <a:effectLst>
                  <a:glow>
                    <a:srgbClr val="000000"/>
                  </a:glow>
                  <a:outerShdw sx="0" sy="0">
                    <a:srgbClr val="000000"/>
                  </a:outerShdw>
                  <a:reflection stA="0" endPos="0" fadeDir="0" sx="0" sy="0"/>
                </a:effectLst>
              </a:rPr>
            </a:br>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21</a:t>
            </a:fld>
            <a:endParaRPr lang="en-US"/>
          </a:p>
        </p:txBody>
      </p:sp>
      <p:sp>
        <p:nvSpPr>
          <p:cNvPr id="7" name="Content Placeholder 6"/>
          <p:cNvSpPr>
            <a:spLocks noGrp="1"/>
          </p:cNvSpPr>
          <p:nvPr>
            <p:ph idx="1"/>
          </p:nvPr>
        </p:nvSpPr>
        <p:spPr>
          <a:xfrm>
            <a:off x="838200" y="1061723"/>
            <a:ext cx="10515600" cy="5162671"/>
          </a:xfrm>
        </p:spPr>
        <p:txBody>
          <a:bodyPr>
            <a:normAutofit lnSpcReduction="10000"/>
          </a:bodyPr>
          <a:lstStyle/>
          <a:p>
            <a:pPr marL="0" indent="0">
              <a:buNone/>
            </a:pPr>
            <a:r>
              <a:rPr lang="en-US" b="1" i="1" dirty="0"/>
              <a:t>step4:</a:t>
            </a:r>
            <a:r>
              <a:rPr lang="en-US" dirty="0"/>
              <a:t> This step explains the bit1 operation of the adder. </a:t>
            </a:r>
          </a:p>
          <a:p>
            <a:pPr marL="0" indent="0">
              <a:buNone/>
            </a:pPr>
            <a:r>
              <a:rPr lang="en-US" b="1" dirty="0"/>
              <a:t>I.</a:t>
            </a:r>
            <a:r>
              <a:rPr lang="en-US" dirty="0"/>
              <a:t> Values A1 and B1 are copied from storage </a:t>
            </a:r>
            <a:r>
              <a:rPr lang="en-US" dirty="0" err="1"/>
              <a:t>MsRAM</a:t>
            </a:r>
            <a:r>
              <a:rPr lang="en-US" dirty="0"/>
              <a:t> to </a:t>
            </a:r>
            <a:r>
              <a:rPr lang="en-US" dirty="0" err="1"/>
              <a:t>datapath</a:t>
            </a:r>
            <a:r>
              <a:rPr lang="en-US" dirty="0"/>
              <a:t> in row2. </a:t>
            </a:r>
          </a:p>
          <a:p>
            <a:pPr>
              <a:buFont typeface="Wingdings" panose="05000000000000000000" pitchFamily="2" charset="2"/>
              <a:buChar char="ü"/>
            </a:pPr>
            <a:r>
              <a:rPr lang="en-US" dirty="0"/>
              <a:t>symbolically, (row2, col1) := A1, (row2, col2) := B1. (row2, col3) := C1.</a:t>
            </a:r>
          </a:p>
          <a:p>
            <a:pPr marL="0" indent="0">
              <a:buNone/>
            </a:pPr>
            <a:r>
              <a:rPr lang="en-US" b="1" dirty="0"/>
              <a:t>II.</a:t>
            </a:r>
            <a:r>
              <a:rPr lang="en-US" dirty="0"/>
              <a:t> Repeat the above steps from </a:t>
            </a:r>
            <a:r>
              <a:rPr lang="en-US" b="1" i="1" dirty="0"/>
              <a:t>step1</a:t>
            </a:r>
            <a:r>
              <a:rPr lang="en-US" dirty="0"/>
              <a:t> </a:t>
            </a:r>
            <a:r>
              <a:rPr lang="en-US" b="1" i="1" dirty="0"/>
              <a:t>II</a:t>
            </a:r>
            <a:r>
              <a:rPr lang="en-US" dirty="0"/>
              <a:t> through </a:t>
            </a:r>
            <a:r>
              <a:rPr lang="en-US" b="1" i="1" dirty="0"/>
              <a:t>step3</a:t>
            </a:r>
            <a:r>
              <a:rPr lang="en-US" dirty="0"/>
              <a:t> for all eight rows in the 8×8 nanowire crossbar.</a:t>
            </a:r>
          </a:p>
          <a:p>
            <a:pPr marL="0" indent="0">
              <a:buNone/>
            </a:pPr>
            <a:r>
              <a:rPr lang="en-US" b="1" dirty="0"/>
              <a:t>III</a:t>
            </a:r>
            <a:r>
              <a:rPr lang="en-US" dirty="0"/>
              <a:t>. </a:t>
            </a:r>
            <a:r>
              <a:rPr lang="en-US" b="1" dirty="0">
                <a:solidFill>
                  <a:srgbClr val="00B050"/>
                </a:solidFill>
              </a:rPr>
              <a:t>The final sum bits are located in the eighth column of each row respectively. </a:t>
            </a:r>
          </a:p>
          <a:p>
            <a:pPr>
              <a:buFont typeface="Wingdings" panose="05000000000000000000" pitchFamily="2" charset="2"/>
              <a:buChar char="ü"/>
            </a:pPr>
            <a:r>
              <a:rPr lang="en-US" dirty="0">
                <a:solidFill>
                  <a:srgbClr val="0033CC"/>
                </a:solidFill>
              </a:rPr>
              <a:t>But cannot cause sneak-path issue as there is no direct current sink path available. </a:t>
            </a:r>
            <a:endParaRPr lang="en-US" b="1" dirty="0">
              <a:solidFill>
                <a:srgbClr val="0033CC"/>
              </a:solidFill>
            </a:endParaRPr>
          </a:p>
          <a:p>
            <a:pPr>
              <a:buFont typeface="Wingdings" panose="05000000000000000000" pitchFamily="2" charset="2"/>
              <a:buChar char="ü"/>
            </a:pPr>
            <a:r>
              <a:rPr lang="en-US" dirty="0"/>
              <a:t>Total number of pulses for the 8-bit full-adder circuit operation is 165, which includes all logic, copy, and reset operations. </a:t>
            </a:r>
          </a:p>
        </p:txBody>
      </p:sp>
    </p:spTree>
    <p:extLst>
      <p:ext uri="{BB962C8B-B14F-4D97-AF65-F5344CB8AC3E}">
        <p14:creationId xmlns:p14="http://schemas.microsoft.com/office/powerpoint/2010/main" val="93529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0747"/>
          </a:xfrm>
        </p:spPr>
        <p:txBody>
          <a:bodyPr>
            <a:normAutofit/>
          </a:bodyPr>
          <a:lstStyle/>
          <a:p>
            <a:r>
              <a:rPr lang="en-US" sz="3200" dirty="0">
                <a:latin typeface="Agency FB" panose="020B0503020202020204" pitchFamily="34" charset="0"/>
              </a:rPr>
              <a:t>Detailed 8-bit iterative adder sneak-path free design (A portion shown)</a:t>
            </a:r>
          </a:p>
        </p:txBody>
      </p:sp>
      <p:pic>
        <p:nvPicPr>
          <p:cNvPr id="6" name="Content Placeholder 5"/>
          <p:cNvPicPr>
            <a:picLocks noGrp="1" noChangeAspect="1"/>
          </p:cNvPicPr>
          <p:nvPr>
            <p:ph idx="1"/>
          </p:nvPr>
        </p:nvPicPr>
        <p:blipFill>
          <a:blip r:embed="rId3"/>
          <a:stretch>
            <a:fillRect/>
          </a:stretch>
        </p:blipFill>
        <p:spPr>
          <a:xfrm>
            <a:off x="668467" y="1198741"/>
            <a:ext cx="3211969" cy="3350207"/>
          </a:xfrm>
          <a:prstGeom prst="rect">
            <a:avLst/>
          </a:prstGeo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22</a:t>
            </a:fld>
            <a:endParaRPr lang="en-US"/>
          </a:p>
        </p:txBody>
      </p:sp>
      <p:pic>
        <p:nvPicPr>
          <p:cNvPr id="8" name="Picture 7"/>
          <p:cNvPicPr>
            <a:picLocks noChangeAspect="1"/>
          </p:cNvPicPr>
          <p:nvPr/>
        </p:nvPicPr>
        <p:blipFill>
          <a:blip r:embed="rId4"/>
          <a:stretch>
            <a:fillRect/>
          </a:stretch>
        </p:blipFill>
        <p:spPr>
          <a:xfrm>
            <a:off x="3927461" y="6082529"/>
            <a:ext cx="4337077" cy="702086"/>
          </a:xfrm>
          <a:prstGeom prst="rect">
            <a:avLst/>
          </a:prstGeom>
        </p:spPr>
      </p:pic>
      <p:pic>
        <p:nvPicPr>
          <p:cNvPr id="9" name="Picture 8"/>
          <p:cNvPicPr>
            <a:picLocks noChangeAspect="1"/>
          </p:cNvPicPr>
          <p:nvPr/>
        </p:nvPicPr>
        <p:blipFill>
          <a:blip r:embed="rId5"/>
          <a:stretch>
            <a:fillRect/>
          </a:stretch>
        </p:blipFill>
        <p:spPr>
          <a:xfrm>
            <a:off x="8482751" y="1198741"/>
            <a:ext cx="3158138" cy="3405479"/>
          </a:xfrm>
          <a:prstGeom prst="rect">
            <a:avLst/>
          </a:prstGeom>
        </p:spPr>
      </p:pic>
      <p:sp>
        <p:nvSpPr>
          <p:cNvPr id="10" name="TextBox 9"/>
          <p:cNvSpPr txBox="1"/>
          <p:nvPr/>
        </p:nvSpPr>
        <p:spPr>
          <a:xfrm>
            <a:off x="3888997" y="2379713"/>
            <a:ext cx="998924" cy="584775"/>
          </a:xfrm>
          <a:prstGeom prst="rect">
            <a:avLst/>
          </a:prstGeom>
          <a:noFill/>
        </p:spPr>
        <p:txBody>
          <a:bodyPr wrap="square" rtlCol="0">
            <a:spAutoFit/>
          </a:bodyPr>
          <a:lstStyle/>
          <a:p>
            <a:r>
              <a:rPr lang="en-US" sz="3200" b="1" dirty="0"/>
              <a:t>. . . </a:t>
            </a:r>
          </a:p>
        </p:txBody>
      </p:sp>
      <p:pic>
        <p:nvPicPr>
          <p:cNvPr id="11" name="Picture 10"/>
          <p:cNvPicPr>
            <a:picLocks noChangeAspect="1"/>
          </p:cNvPicPr>
          <p:nvPr/>
        </p:nvPicPr>
        <p:blipFill>
          <a:blip r:embed="rId6"/>
          <a:stretch>
            <a:fillRect/>
          </a:stretch>
        </p:blipFill>
        <p:spPr>
          <a:xfrm>
            <a:off x="4590982" y="2670769"/>
            <a:ext cx="3173961" cy="3320456"/>
          </a:xfrm>
          <a:prstGeom prst="rect">
            <a:avLst/>
          </a:prstGeom>
        </p:spPr>
      </p:pic>
      <p:sp>
        <p:nvSpPr>
          <p:cNvPr id="12" name="TextBox 11"/>
          <p:cNvSpPr txBox="1"/>
          <p:nvPr/>
        </p:nvSpPr>
        <p:spPr>
          <a:xfrm>
            <a:off x="7764943" y="2309277"/>
            <a:ext cx="998924" cy="584775"/>
          </a:xfrm>
          <a:prstGeom prst="rect">
            <a:avLst/>
          </a:prstGeom>
          <a:noFill/>
        </p:spPr>
        <p:txBody>
          <a:bodyPr wrap="square" rtlCol="0">
            <a:spAutoFit/>
          </a:bodyPr>
          <a:lstStyle/>
          <a:p>
            <a:r>
              <a:rPr lang="en-US" sz="3200" b="1" dirty="0"/>
              <a:t>. . . </a:t>
            </a:r>
          </a:p>
        </p:txBody>
      </p:sp>
      <p:pic>
        <p:nvPicPr>
          <p:cNvPr id="13" name="Picture 12"/>
          <p:cNvPicPr>
            <a:picLocks noChangeAspect="1"/>
          </p:cNvPicPr>
          <p:nvPr/>
        </p:nvPicPr>
        <p:blipFill>
          <a:blip r:embed="rId7"/>
          <a:stretch>
            <a:fillRect/>
          </a:stretch>
        </p:blipFill>
        <p:spPr>
          <a:xfrm>
            <a:off x="4582421" y="1017416"/>
            <a:ext cx="3182522" cy="1648782"/>
          </a:xfrm>
          <a:prstGeom prst="rect">
            <a:avLst/>
          </a:prstGeom>
        </p:spPr>
      </p:pic>
    </p:spTree>
    <p:extLst>
      <p:ext uri="{BB962C8B-B14F-4D97-AF65-F5344CB8AC3E}">
        <p14:creationId xmlns:p14="http://schemas.microsoft.com/office/powerpoint/2010/main" val="63855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3799"/>
          </a:xfrm>
        </p:spPr>
        <p:txBody>
          <a:bodyPr>
            <a:normAutofit fontScale="90000"/>
          </a:bodyPr>
          <a:lstStyle/>
          <a:p>
            <a:r>
              <a:rPr lang="en-US" sz="4000" dirty="0">
                <a:latin typeface="Agency FB" panose="020B0503020202020204" pitchFamily="34" charset="0"/>
              </a:rPr>
              <a:t>Proposed Sneak-path protection methodology</a:t>
            </a:r>
          </a:p>
        </p:txBody>
      </p:sp>
      <p:sp>
        <p:nvSpPr>
          <p:cNvPr id="3" name="Content Placeholder 2"/>
          <p:cNvSpPr>
            <a:spLocks noGrp="1"/>
          </p:cNvSpPr>
          <p:nvPr>
            <p:ph idx="1"/>
          </p:nvPr>
        </p:nvSpPr>
        <p:spPr>
          <a:xfrm>
            <a:off x="838200" y="1406178"/>
            <a:ext cx="10515600" cy="4770785"/>
          </a:xfrm>
        </p:spPr>
        <p:txBody>
          <a:bodyPr>
            <a:normAutofit lnSpcReduction="10000"/>
          </a:bodyPr>
          <a:lstStyle/>
          <a:p>
            <a:pPr>
              <a:buFont typeface="Wingdings" panose="05000000000000000000" pitchFamily="2" charset="2"/>
              <a:buChar char="ü"/>
            </a:pPr>
            <a:r>
              <a:rPr lang="en-US" sz="3200" dirty="0"/>
              <a:t>Design can be faster without sneak-path current protection.</a:t>
            </a:r>
          </a:p>
          <a:p>
            <a:pPr>
              <a:buFont typeface="Wingdings" panose="05000000000000000000" pitchFamily="2" charset="2"/>
              <a:buChar char="ü"/>
            </a:pPr>
            <a:r>
              <a:rPr lang="en-US" sz="3200" dirty="0" err="1"/>
              <a:t>Memristor</a:t>
            </a:r>
            <a:r>
              <a:rPr lang="en-US" sz="3200" dirty="0"/>
              <a:t> C0 will contribute to the static power P</a:t>
            </a:r>
            <a:r>
              <a:rPr lang="en-US" sz="3200" baseline="-25000" dirty="0"/>
              <a:t>ON</a:t>
            </a:r>
            <a:r>
              <a:rPr lang="en-US" sz="3200" dirty="0"/>
              <a:t>, insignificant amount.</a:t>
            </a:r>
          </a:p>
          <a:p>
            <a:pPr marL="0" indent="0">
              <a:buNone/>
            </a:pPr>
            <a:r>
              <a:rPr lang="en-US" sz="3200" dirty="0"/>
              <a:t>8-bit iterative adder design, P</a:t>
            </a:r>
            <a:r>
              <a:rPr lang="en-US" sz="3200" baseline="-25000" dirty="0"/>
              <a:t>ON</a:t>
            </a:r>
            <a:r>
              <a:rPr lang="en-US" sz="3200" dirty="0"/>
              <a:t> = 2.38µW with 40nm half-pitch nanowire crossbar with V</a:t>
            </a:r>
            <a:r>
              <a:rPr lang="en-US" sz="3200" baseline="-25000" dirty="0"/>
              <a:t>SET </a:t>
            </a:r>
            <a:r>
              <a:rPr lang="en-US" sz="3200" dirty="0"/>
              <a:t> = 1.0V and P</a:t>
            </a:r>
            <a:r>
              <a:rPr lang="en-US" sz="3200" baseline="-25000" dirty="0"/>
              <a:t>ON</a:t>
            </a:r>
            <a:r>
              <a:rPr lang="en-US" sz="3200" dirty="0"/>
              <a:t> = 0.38µW with 8nm half-pitch nanowire crossbar with V</a:t>
            </a:r>
            <a:r>
              <a:rPr lang="en-US" sz="3200" baseline="-25000" dirty="0"/>
              <a:t>SET </a:t>
            </a:r>
            <a:r>
              <a:rPr lang="en-US" sz="3200" dirty="0"/>
              <a:t>= 0.4V.</a:t>
            </a:r>
          </a:p>
          <a:p>
            <a:pPr>
              <a:buFont typeface="Wingdings" panose="05000000000000000000" pitchFamily="2" charset="2"/>
              <a:buChar char="ü"/>
            </a:pPr>
            <a:r>
              <a:rPr lang="en-US" sz="3200" dirty="0"/>
              <a:t>Either one row or one column connects to ground at a time, there can be only one path from V</a:t>
            </a:r>
            <a:r>
              <a:rPr lang="en-US" sz="3200" baseline="-25000" dirty="0"/>
              <a:t>SET</a:t>
            </a:r>
            <a:r>
              <a:rPr lang="en-US" sz="3200" dirty="0"/>
              <a:t> to </a:t>
            </a:r>
            <a:r>
              <a:rPr lang="en-US" sz="3200" dirty="0" err="1"/>
              <a:t>Gnd</a:t>
            </a:r>
            <a:r>
              <a:rPr lang="en-US" sz="3200" dirty="0"/>
              <a:t> at a time.</a:t>
            </a:r>
          </a:p>
          <a:p>
            <a:pPr>
              <a:buFont typeface="Wingdings" panose="05000000000000000000" pitchFamily="2" charset="2"/>
              <a:buChar char="ü"/>
            </a:pPr>
            <a:r>
              <a:rPr lang="en-US" sz="3200" dirty="0"/>
              <a:t>Memristors are turned down to the “reset” state through the V</a:t>
            </a:r>
            <a:r>
              <a:rPr lang="en-US" sz="3200" baseline="-25000" dirty="0"/>
              <a:t>CLEAR</a:t>
            </a:r>
            <a:r>
              <a:rPr lang="en-US" sz="3200" dirty="0"/>
              <a:t> signal in each row after operation completes.</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23</a:t>
            </a:fld>
            <a:endParaRPr lang="en-US"/>
          </a:p>
        </p:txBody>
      </p:sp>
    </p:spTree>
    <p:extLst>
      <p:ext uri="{BB962C8B-B14F-4D97-AF65-F5344CB8AC3E}">
        <p14:creationId xmlns:p14="http://schemas.microsoft.com/office/powerpoint/2010/main" val="3456787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a:latin typeface="Agency FB" panose="020B0503020202020204" pitchFamily="34" charset="0"/>
              </a:rPr>
              <a:t>Proposed CMOS Pipelined Implementation of Euclidean Distance Calculator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1293" y="988741"/>
                <a:ext cx="10515600" cy="5266511"/>
              </a:xfrm>
            </p:spPr>
            <p:txBody>
              <a:bodyPr/>
              <a:lstStyle/>
              <a:p>
                <a:pPr marL="0" indent="0">
                  <a:buNone/>
                </a:pPr>
                <a14:m>
                  <m:oMathPara xmlns:m="http://schemas.openxmlformats.org/officeDocument/2006/math">
                    <m:oMathParaPr>
                      <m:jc m:val="centerGroup"/>
                    </m:oMathParaPr>
                    <m:oMath xmlns:m="http://schemas.openxmlformats.org/officeDocument/2006/math">
                      <m:r>
                        <a:rPr lang="en-US" sz="1600" b="0" i="0" smtClean="0">
                          <a:latin typeface="Cambria Math" panose="02040503050406030204" pitchFamily="18" charset="0"/>
                        </a:rPr>
                        <m:t>                                                                                                                      </m:t>
                      </m:r>
                      <m:r>
                        <m:rPr>
                          <m:sty m:val="p"/>
                        </m:rPr>
                        <a:rPr lang="en-US" sz="1600">
                          <a:latin typeface="Cambria Math" panose="02040503050406030204" pitchFamily="18" charset="0"/>
                        </a:rPr>
                        <m:t>D</m:t>
                      </m:r>
                      <m:d>
                        <m:dPr>
                          <m:ctrlPr>
                            <a:rPr lang="en-US" sz="1600" i="1">
                              <a:latin typeface="Cambria Math" panose="02040503050406030204" pitchFamily="18" charset="0"/>
                            </a:rPr>
                          </m:ctrlPr>
                        </m:dPr>
                        <m:e>
                          <m:r>
                            <m:rPr>
                              <m:sty m:val="p"/>
                            </m:rPr>
                            <a:rPr lang="en-US" sz="1600">
                              <a:latin typeface="Cambria Math" panose="02040503050406030204" pitchFamily="18" charset="0"/>
                            </a:rPr>
                            <m:t>X</m:t>
                          </m:r>
                          <m:r>
                            <a:rPr lang="en-US" sz="1600">
                              <a:latin typeface="Cambria Math" panose="02040503050406030204" pitchFamily="18" charset="0"/>
                            </a:rPr>
                            <m:t>, </m:t>
                          </m:r>
                          <m:r>
                            <m:rPr>
                              <m:sty m:val="p"/>
                            </m:rPr>
                            <a:rPr lang="en-US" sz="1600">
                              <a:latin typeface="Cambria Math" panose="02040503050406030204" pitchFamily="18" charset="0"/>
                            </a:rPr>
                            <m:t>Y</m:t>
                          </m:r>
                        </m:e>
                      </m:d>
                      <m:r>
                        <a:rPr lang="en-US" sz="1600">
                          <a:latin typeface="Cambria Math" panose="02040503050406030204" pitchFamily="18" charset="0"/>
                        </a:rPr>
                        <m:t>=</m:t>
                      </m:r>
                      <m:rad>
                        <m:radPr>
                          <m:degHide m:val="on"/>
                          <m:ctrlPr>
                            <a:rPr lang="en-US" sz="1600" i="1">
                              <a:latin typeface="Cambria Math" panose="02040503050406030204" pitchFamily="18" charset="0"/>
                            </a:rPr>
                          </m:ctrlPr>
                        </m:radPr>
                        <m:deg/>
                        <m:e>
                          <m:sSup>
                            <m:sSupPr>
                              <m:ctrlPr>
                                <a:rPr lang="en-US" sz="1600" i="1">
                                  <a:latin typeface="Cambria Math" panose="02040503050406030204" pitchFamily="18" charset="0"/>
                                </a:rPr>
                              </m:ctrlPr>
                            </m:sSupPr>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1</m:t>
                                  </m:r>
                                </m:sub>
                              </m:sSub>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2</m:t>
                                  </m:r>
                                </m:sub>
                              </m:sSub>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 ∙∙∙ +</m:t>
                          </m:r>
                          <m:sSup>
                            <m:sSupPr>
                              <m:ctrlPr>
                                <a:rPr lang="en-US" sz="1600" i="1">
                                  <a:latin typeface="Cambria Math" panose="02040503050406030204" pitchFamily="18" charset="0"/>
                                </a:rPr>
                              </m:ctrlPr>
                            </m:sSupPr>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𝑛</m:t>
                                  </m:r>
                                </m:sub>
                              </m:sSub>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 </m:t>
                          </m:r>
                        </m:e>
                      </m:rad>
                    </m:oMath>
                  </m:oMathPara>
                </a14:m>
                <a:endParaRPr lang="en-US" sz="16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1293" y="988741"/>
                <a:ext cx="10515600" cy="5266511"/>
              </a:xfrm>
              <a:blipFill>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24</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08" y="1463586"/>
            <a:ext cx="5977860" cy="5394414"/>
          </a:xfrm>
          <a:prstGeom prst="rect">
            <a:avLst/>
          </a:prstGeom>
        </p:spPr>
      </p:pic>
      <p:sp>
        <p:nvSpPr>
          <p:cNvPr id="7" name="TextBox 6"/>
          <p:cNvSpPr txBox="1"/>
          <p:nvPr/>
        </p:nvSpPr>
        <p:spPr>
          <a:xfrm>
            <a:off x="6968940" y="3679696"/>
            <a:ext cx="2874308" cy="523220"/>
          </a:xfrm>
          <a:prstGeom prst="rect">
            <a:avLst/>
          </a:prstGeom>
          <a:noFill/>
        </p:spPr>
        <p:txBody>
          <a:bodyPr wrap="square" rtlCol="0">
            <a:spAutoFit/>
          </a:bodyPr>
          <a:lstStyle/>
          <a:p>
            <a:r>
              <a:rPr lang="en-US" sz="2800" dirty="0"/>
              <a:t>four pipe-stages</a:t>
            </a:r>
          </a:p>
        </p:txBody>
      </p:sp>
    </p:spTree>
    <p:extLst>
      <p:ext uri="{BB962C8B-B14F-4D97-AF65-F5344CB8AC3E}">
        <p14:creationId xmlns:p14="http://schemas.microsoft.com/office/powerpoint/2010/main" val="153911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2356" cy="1325563"/>
          </a:xfrm>
        </p:spPr>
        <p:txBody>
          <a:bodyPr>
            <a:normAutofit/>
          </a:bodyPr>
          <a:lstStyle/>
          <a:p>
            <a:r>
              <a:rPr lang="en-US" sz="4000" dirty="0">
                <a:latin typeface="Agency FB" panose="020B0503020202020204" pitchFamily="34" charset="0"/>
              </a:rPr>
              <a:t>Proposed </a:t>
            </a:r>
            <a:r>
              <a:rPr lang="en-US" sz="4000" dirty="0" err="1">
                <a:latin typeface="Agency FB" panose="020B0503020202020204" pitchFamily="34" charset="0"/>
              </a:rPr>
              <a:t>MsFPGA</a:t>
            </a:r>
            <a:r>
              <a:rPr lang="en-US" sz="4000" dirty="0">
                <a:latin typeface="Agency FB" panose="020B0503020202020204" pitchFamily="34" charset="0"/>
              </a:rPr>
              <a:t> Pipelined Implementation of Euclidean Distance Processor</a:t>
            </a:r>
            <a:endParaRPr lang="en-US" sz="4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864" y="1954944"/>
            <a:ext cx="7961970" cy="4104196"/>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25</a:t>
            </a:fld>
            <a:endParaRPr lang="en-US"/>
          </a:p>
        </p:txBody>
      </p:sp>
    </p:spTree>
    <p:extLst>
      <p:ext uri="{BB962C8B-B14F-4D97-AF65-F5344CB8AC3E}">
        <p14:creationId xmlns:p14="http://schemas.microsoft.com/office/powerpoint/2010/main" val="4259983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CMOS FPGA Design for ED Pipeline</a:t>
            </a:r>
          </a:p>
        </p:txBody>
      </p:sp>
      <p:sp>
        <p:nvSpPr>
          <p:cNvPr id="3" name="Content Placeholder 2"/>
          <p:cNvSpPr>
            <a:spLocks noGrp="1"/>
          </p:cNvSpPr>
          <p:nvPr>
            <p:ph idx="1"/>
          </p:nvPr>
        </p:nvSpPr>
        <p:spPr/>
        <p:txBody>
          <a:bodyPr>
            <a:normAutofit fontScale="40000" lnSpcReduction="20000"/>
          </a:bodyPr>
          <a:lstStyle/>
          <a:p>
            <a:r>
              <a:rPr lang="en-US" sz="5900" dirty="0"/>
              <a:t>Each element of the vector represents a pixel of an image with gray scale value between 0-255 (i.e. 2^8). </a:t>
            </a:r>
          </a:p>
          <a:p>
            <a:r>
              <a:rPr lang="en-US" sz="5900" dirty="0"/>
              <a:t>Designed for 8-bit wide vector, so arithmetic computations are based on 8-bit.</a:t>
            </a:r>
          </a:p>
          <a:p>
            <a:r>
              <a:rPr lang="en-US" sz="5900" dirty="0"/>
              <a:t>Design coded using VHDL. </a:t>
            </a:r>
          </a:p>
          <a:p>
            <a:r>
              <a:rPr lang="en-US" sz="5900" dirty="0"/>
              <a:t>Simulated for functionality evaluation and synthesized for performance measurement using Xilinx® XA Vivado-2015.2 tool with </a:t>
            </a:r>
            <a:r>
              <a:rPr lang="en-US" sz="5900" dirty="0" err="1"/>
              <a:t>Kintex</a:t>
            </a:r>
            <a:r>
              <a:rPr lang="en-US" sz="5900" dirty="0"/>
              <a:t>®-7 family based smallest chip xc7k70tfbg484-3</a:t>
            </a:r>
          </a:p>
          <a:p>
            <a:pPr>
              <a:buFontTx/>
              <a:buChar char="-"/>
            </a:pPr>
            <a:r>
              <a:rPr lang="en-US" sz="5900" dirty="0"/>
              <a:t>total package size of 23x23 mm</a:t>
            </a:r>
            <a:r>
              <a:rPr lang="en-US" sz="5900" baseline="30000" dirty="0"/>
              <a:t>2</a:t>
            </a:r>
          </a:p>
          <a:p>
            <a:pPr>
              <a:buFontTx/>
              <a:buChar char="-"/>
            </a:pPr>
            <a:r>
              <a:rPr lang="en-US" sz="5900" dirty="0"/>
              <a:t>high-performance/low-power (HPL) 28 nm high-k metal gate (HKMG) process technology</a:t>
            </a:r>
          </a:p>
          <a:p>
            <a:pPr>
              <a:buFontTx/>
              <a:buChar char="-"/>
            </a:pPr>
            <a:r>
              <a:rPr lang="en-US" sz="5900" dirty="0"/>
              <a:t>optimized for best price-performance with a 2X improvement compared to the previous Xilinx FPGA generations</a:t>
            </a:r>
          </a:p>
          <a:p>
            <a:endParaRPr lang="en-US" dirty="0"/>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26</a:t>
            </a:fld>
            <a:endParaRPr lang="en-US"/>
          </a:p>
        </p:txBody>
      </p:sp>
    </p:spTree>
    <p:extLst>
      <p:ext uri="{BB962C8B-B14F-4D97-AF65-F5344CB8AC3E}">
        <p14:creationId xmlns:p14="http://schemas.microsoft.com/office/powerpoint/2010/main" val="2598741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CMOS FPGA Design</a:t>
            </a:r>
          </a:p>
        </p:txBody>
      </p:sp>
      <p:sp>
        <p:nvSpPr>
          <p:cNvPr id="3" name="Content Placeholder 2"/>
          <p:cNvSpPr>
            <a:spLocks noGrp="1"/>
          </p:cNvSpPr>
          <p:nvPr>
            <p:ph idx="1"/>
          </p:nvPr>
        </p:nvSpPr>
        <p:spPr/>
        <p:txBody>
          <a:bodyPr/>
          <a:lstStyle/>
          <a:p>
            <a:r>
              <a:rPr lang="en-US" dirty="0"/>
              <a:t>CMOS FPGA design was driven by a 134 MHz clock frequency</a:t>
            </a:r>
          </a:p>
          <a:p>
            <a:r>
              <a:rPr lang="en-US" dirty="0" err="1"/>
              <a:t>Subtractor</a:t>
            </a:r>
            <a:r>
              <a:rPr lang="en-US" dirty="0"/>
              <a:t> used is different from the normal adder-</a:t>
            </a:r>
            <a:r>
              <a:rPr lang="en-US" dirty="0" err="1"/>
              <a:t>subtractor</a:t>
            </a:r>
            <a:r>
              <a:rPr lang="en-US" dirty="0"/>
              <a:t>, which always produces a positive result. </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27</a:t>
            </a:fld>
            <a:endParaRPr lang="en-US"/>
          </a:p>
        </p:txBody>
      </p:sp>
    </p:spTree>
    <p:extLst>
      <p:ext uri="{BB962C8B-B14F-4D97-AF65-F5344CB8AC3E}">
        <p14:creationId xmlns:p14="http://schemas.microsoft.com/office/powerpoint/2010/main" val="1308765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3907"/>
          </a:xfrm>
        </p:spPr>
        <p:txBody>
          <a:bodyPr>
            <a:normAutofit fontScale="90000"/>
          </a:bodyPr>
          <a:lstStyle/>
          <a:p>
            <a:r>
              <a:rPr lang="en-US" sz="3800" dirty="0"/>
              <a:t>Area &amp; Delay of CMOS ED Pipeline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3183097"/>
              </p:ext>
            </p:extLst>
          </p:nvPr>
        </p:nvGraphicFramePr>
        <p:xfrm>
          <a:off x="2681727" y="1109469"/>
          <a:ext cx="6327722" cy="5482273"/>
        </p:xfrm>
        <a:graphic>
          <a:graphicData uri="http://schemas.openxmlformats.org/drawingml/2006/table">
            <a:tbl>
              <a:tblPr firstRow="1" firstCol="1" bandRow="1">
                <a:tableStyleId>{C4B1156A-380E-4F78-BDF5-A606A8083BF9}</a:tableStyleId>
              </a:tblPr>
              <a:tblGrid>
                <a:gridCol w="1696144">
                  <a:extLst>
                    <a:ext uri="{9D8B030D-6E8A-4147-A177-3AD203B41FA5}">
                      <a16:colId xmlns:a16="http://schemas.microsoft.com/office/drawing/2014/main" val="494506786"/>
                    </a:ext>
                  </a:extLst>
                </a:gridCol>
                <a:gridCol w="1228787">
                  <a:extLst>
                    <a:ext uri="{9D8B030D-6E8A-4147-A177-3AD203B41FA5}">
                      <a16:colId xmlns:a16="http://schemas.microsoft.com/office/drawing/2014/main" val="10882788"/>
                    </a:ext>
                  </a:extLst>
                </a:gridCol>
                <a:gridCol w="1134264">
                  <a:extLst>
                    <a:ext uri="{9D8B030D-6E8A-4147-A177-3AD203B41FA5}">
                      <a16:colId xmlns:a16="http://schemas.microsoft.com/office/drawing/2014/main" val="4259691671"/>
                    </a:ext>
                  </a:extLst>
                </a:gridCol>
                <a:gridCol w="850698">
                  <a:extLst>
                    <a:ext uri="{9D8B030D-6E8A-4147-A177-3AD203B41FA5}">
                      <a16:colId xmlns:a16="http://schemas.microsoft.com/office/drawing/2014/main" val="2567035015"/>
                    </a:ext>
                  </a:extLst>
                </a:gridCol>
                <a:gridCol w="1417829">
                  <a:extLst>
                    <a:ext uri="{9D8B030D-6E8A-4147-A177-3AD203B41FA5}">
                      <a16:colId xmlns:a16="http://schemas.microsoft.com/office/drawing/2014/main" val="2081487437"/>
                    </a:ext>
                  </a:extLst>
                </a:gridCol>
              </a:tblGrid>
              <a:tr h="239653">
                <a:tc rowSpan="2">
                  <a:txBody>
                    <a:bodyPr/>
                    <a:lstStyle/>
                    <a:p>
                      <a:pPr marL="6350" marR="0" indent="-6350" algn="ctr">
                        <a:lnSpc>
                          <a:spcPct val="175000"/>
                        </a:lnSpc>
                        <a:spcBef>
                          <a:spcPts val="0"/>
                        </a:spcBef>
                        <a:spcAft>
                          <a:spcPts val="20"/>
                        </a:spcAft>
                      </a:pPr>
                      <a:r>
                        <a:rPr lang="en-US" sz="1400">
                          <a:effectLst/>
                        </a:rPr>
                        <a:t>Block</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gridSpan="3">
                  <a:txBody>
                    <a:bodyPr/>
                    <a:lstStyle/>
                    <a:p>
                      <a:pPr marL="6350" marR="0" indent="-6350" algn="ctr">
                        <a:lnSpc>
                          <a:spcPct val="175000"/>
                        </a:lnSpc>
                        <a:spcBef>
                          <a:spcPts val="0"/>
                        </a:spcBef>
                        <a:spcAft>
                          <a:spcPts val="20"/>
                        </a:spcAft>
                      </a:pPr>
                      <a:r>
                        <a:rPr lang="en-US" sz="1400">
                          <a:effectLst/>
                        </a:rPr>
                        <a:t>Delay (ns)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hMerge="1">
                  <a:txBody>
                    <a:bodyPr/>
                    <a:lstStyle/>
                    <a:p>
                      <a:endParaRPr lang="en-US"/>
                    </a:p>
                  </a:txBody>
                  <a:tcPr/>
                </a:tc>
                <a:tc hMerge="1">
                  <a:txBody>
                    <a:bodyPr/>
                    <a:lstStyle/>
                    <a:p>
                      <a:endParaRPr lang="en-US"/>
                    </a:p>
                  </a:txBody>
                  <a:tcPr/>
                </a:tc>
                <a:tc rowSpan="2">
                  <a:txBody>
                    <a:bodyPr/>
                    <a:lstStyle/>
                    <a:p>
                      <a:pPr marL="6350" marR="0" indent="-6350" algn="ctr">
                        <a:lnSpc>
                          <a:spcPct val="175000"/>
                        </a:lnSpc>
                        <a:spcBef>
                          <a:spcPts val="0"/>
                        </a:spcBef>
                        <a:spcAft>
                          <a:spcPts val="20"/>
                        </a:spcAft>
                      </a:pPr>
                      <a:r>
                        <a:rPr lang="en-US" sz="1400">
                          <a:effectLst/>
                        </a:rPr>
                        <a:t>Area (mm</a:t>
                      </a:r>
                      <a:r>
                        <a:rPr lang="en-US" sz="1400" baseline="30000">
                          <a:effectLst/>
                        </a:rPr>
                        <a:t>2</a:t>
                      </a:r>
                      <a:r>
                        <a:rPr lang="en-US" sz="1400">
                          <a:effectLst/>
                        </a:rPr>
                        <a:t>)</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2488210639"/>
                  </a:ext>
                </a:extLst>
              </a:tr>
              <a:tr h="159747">
                <a:tc vMerge="1">
                  <a:txBody>
                    <a:bodyPr/>
                    <a:lstStyle/>
                    <a:p>
                      <a:endParaRPr lang="en-US"/>
                    </a:p>
                  </a:txBody>
                  <a:tcPr/>
                </a:tc>
                <a:tc>
                  <a:txBody>
                    <a:bodyPr/>
                    <a:lstStyle/>
                    <a:p>
                      <a:pPr marL="0" marR="0" algn="ctr">
                        <a:lnSpc>
                          <a:spcPct val="107000"/>
                        </a:lnSpc>
                        <a:spcBef>
                          <a:spcPts val="0"/>
                        </a:spcBef>
                        <a:spcAft>
                          <a:spcPts val="0"/>
                        </a:spcAft>
                      </a:pPr>
                      <a:r>
                        <a:rPr lang="en-US" sz="1400">
                          <a:effectLst/>
                        </a:rPr>
                        <a:t>logic delay</a:t>
                      </a:r>
                      <a:endParaRPr lang="en-US" sz="14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07000"/>
                        </a:lnSpc>
                        <a:spcBef>
                          <a:spcPts val="0"/>
                        </a:spcBef>
                        <a:spcAft>
                          <a:spcPts val="0"/>
                        </a:spcAft>
                      </a:pPr>
                      <a:r>
                        <a:rPr lang="en-US" sz="1400">
                          <a:effectLst/>
                        </a:rPr>
                        <a:t>net delay</a:t>
                      </a:r>
                      <a:endParaRPr lang="en-US" sz="14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07000"/>
                        </a:lnSpc>
                        <a:spcBef>
                          <a:spcPts val="0"/>
                        </a:spcBef>
                        <a:spcAft>
                          <a:spcPts val="0"/>
                        </a:spcAft>
                      </a:pPr>
                      <a:r>
                        <a:rPr lang="en-US" sz="1400">
                          <a:effectLst/>
                        </a:rPr>
                        <a:t>Total</a:t>
                      </a:r>
                      <a:endParaRPr lang="en-US" sz="1400" b="1">
                        <a:effectLst/>
                        <a:latin typeface="Times New Roman" panose="02020603050405020304" pitchFamily="18" charset="0"/>
                        <a:ea typeface="SimSun" panose="02010600030101010101" pitchFamily="2" charset="-122"/>
                      </a:endParaRPr>
                    </a:p>
                  </a:txBody>
                  <a:tcPr marL="68580" marR="68580" marT="0" marB="0" anchor="b"/>
                </a:tc>
                <a:tc vMerge="1">
                  <a:txBody>
                    <a:bodyPr/>
                    <a:lstStyle/>
                    <a:p>
                      <a:endParaRPr lang="en-US"/>
                    </a:p>
                  </a:txBody>
                  <a:tcPr/>
                </a:tc>
                <a:extLst>
                  <a:ext uri="{0D108BD9-81ED-4DB2-BD59-A6C34878D82A}">
                    <a16:rowId xmlns:a16="http://schemas.microsoft.com/office/drawing/2014/main" val="912306557"/>
                  </a:ext>
                </a:extLst>
              </a:tr>
              <a:tr h="557968">
                <a:tc>
                  <a:txBody>
                    <a:bodyPr/>
                    <a:lstStyle/>
                    <a:p>
                      <a:pPr marL="0" marR="0" algn="ctr">
                        <a:lnSpc>
                          <a:spcPct val="107000"/>
                        </a:lnSpc>
                        <a:spcBef>
                          <a:spcPts val="0"/>
                        </a:spcBef>
                        <a:spcAft>
                          <a:spcPts val="0"/>
                        </a:spcAft>
                      </a:pPr>
                      <a:r>
                        <a:rPr lang="en-US" sz="1400">
                          <a:effectLst/>
                        </a:rPr>
                        <a:t>8-bit subtractor</a:t>
                      </a:r>
                      <a:endParaRPr lang="en-US" sz="14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1.25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5.7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dirty="0">
                          <a:effectLst/>
                        </a:rPr>
                        <a:t>6.95</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0.203</a:t>
                      </a:r>
                      <a:br>
                        <a:rPr lang="en-US" sz="1400">
                          <a:effectLst/>
                        </a:rPr>
                      </a:b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736440723"/>
                  </a:ext>
                </a:extLst>
              </a:tr>
              <a:tr h="557968">
                <a:tc>
                  <a:txBody>
                    <a:bodyPr/>
                    <a:lstStyle/>
                    <a:p>
                      <a:pPr marL="0" marR="0" algn="ctr">
                        <a:lnSpc>
                          <a:spcPct val="107000"/>
                        </a:lnSpc>
                        <a:spcBef>
                          <a:spcPts val="0"/>
                        </a:spcBef>
                        <a:spcAft>
                          <a:spcPts val="0"/>
                        </a:spcAft>
                      </a:pPr>
                      <a:r>
                        <a:rPr lang="en-US" sz="1400">
                          <a:effectLst/>
                        </a:rPr>
                        <a:t>16-bit LUT Sq. RAM</a:t>
                      </a:r>
                      <a:endParaRPr lang="en-US" sz="14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3.78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0.71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4.49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0.041</a:t>
                      </a:r>
                      <a:br>
                        <a:rPr lang="en-US" sz="1400">
                          <a:effectLst/>
                        </a:rPr>
                      </a:b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3538043702"/>
                  </a:ext>
                </a:extLst>
              </a:tr>
              <a:tr h="557968">
                <a:tc>
                  <a:txBody>
                    <a:bodyPr/>
                    <a:lstStyle/>
                    <a:p>
                      <a:pPr marL="0" marR="0" algn="ctr">
                        <a:lnSpc>
                          <a:spcPct val="107000"/>
                        </a:lnSpc>
                        <a:spcBef>
                          <a:spcPts val="0"/>
                        </a:spcBef>
                        <a:spcAft>
                          <a:spcPts val="0"/>
                        </a:spcAft>
                      </a:pPr>
                      <a:r>
                        <a:rPr lang="en-US" sz="1400">
                          <a:effectLst/>
                        </a:rPr>
                        <a:t>18-bit adder</a:t>
                      </a:r>
                      <a:endParaRPr lang="en-US" sz="14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2.29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0.76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3.05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0.076</a:t>
                      </a:r>
                      <a:br>
                        <a:rPr lang="en-US" sz="1400">
                          <a:effectLst/>
                        </a:rPr>
                      </a:b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2546421051"/>
                  </a:ext>
                </a:extLst>
              </a:tr>
              <a:tr h="557968">
                <a:tc>
                  <a:txBody>
                    <a:bodyPr/>
                    <a:lstStyle/>
                    <a:p>
                      <a:pPr marL="0" marR="0" algn="ctr">
                        <a:lnSpc>
                          <a:spcPct val="107000"/>
                        </a:lnSpc>
                        <a:spcBef>
                          <a:spcPts val="0"/>
                        </a:spcBef>
                        <a:spcAft>
                          <a:spcPts val="0"/>
                        </a:spcAft>
                      </a:pPr>
                      <a:r>
                        <a:rPr lang="en-US" sz="1400">
                          <a:effectLst/>
                        </a:rPr>
                        <a:t>18-bit accumulator</a:t>
                      </a:r>
                      <a:endParaRPr lang="en-US" sz="14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2.51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0.43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2.94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0.2</a:t>
                      </a:r>
                      <a:br>
                        <a:rPr lang="en-US" sz="1400">
                          <a:effectLst/>
                        </a:rPr>
                      </a:b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947840225"/>
                  </a:ext>
                </a:extLst>
              </a:tr>
              <a:tr h="514514">
                <a:tc>
                  <a:txBody>
                    <a:bodyPr/>
                    <a:lstStyle/>
                    <a:p>
                      <a:pPr marL="0" marR="0" algn="ctr">
                        <a:lnSpc>
                          <a:spcPct val="107000"/>
                        </a:lnSpc>
                        <a:spcBef>
                          <a:spcPts val="0"/>
                        </a:spcBef>
                        <a:spcAft>
                          <a:spcPts val="0"/>
                        </a:spcAft>
                      </a:pPr>
                      <a:r>
                        <a:rPr lang="en-US" sz="1400">
                          <a:effectLst/>
                        </a:rPr>
                        <a:t>18-bit comparator</a:t>
                      </a:r>
                      <a:endParaRPr lang="en-US" sz="14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3.56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1.06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4.62</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0.042</a:t>
                      </a:r>
                    </a:p>
                    <a:p>
                      <a:pPr marL="6350" marR="0" indent="-6350" algn="ctr">
                        <a:lnSpc>
                          <a:spcPct val="175000"/>
                        </a:lnSpc>
                        <a:spcBef>
                          <a:spcPts val="0"/>
                        </a:spcBef>
                        <a:spcAft>
                          <a:spcPts val="20"/>
                        </a:spcAft>
                      </a:pPr>
                      <a:r>
                        <a:rPr lang="en-US" sz="1400">
                          <a:effectLst/>
                        </a:rPr>
                        <a:t> </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2762530259"/>
                  </a:ext>
                </a:extLst>
              </a:tr>
              <a:tr h="557968">
                <a:tc>
                  <a:txBody>
                    <a:bodyPr/>
                    <a:lstStyle/>
                    <a:p>
                      <a:pPr marL="0" marR="0" algn="ctr">
                        <a:lnSpc>
                          <a:spcPct val="107000"/>
                        </a:lnSpc>
                        <a:spcBef>
                          <a:spcPts val="0"/>
                        </a:spcBef>
                        <a:spcAft>
                          <a:spcPts val="0"/>
                        </a:spcAft>
                      </a:pPr>
                      <a:r>
                        <a:rPr lang="en-US" sz="1400">
                          <a:effectLst/>
                        </a:rPr>
                        <a:t>18-bit mux</a:t>
                      </a:r>
                      <a:endParaRPr lang="en-US" sz="14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2.98</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0.87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3.85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500" dirty="0">
                          <a:effectLst/>
                        </a:rPr>
                        <a:t>0.038</a:t>
                      </a:r>
                      <a:br>
                        <a:rPr lang="en-US" sz="1400" dirty="0">
                          <a:effectLst/>
                        </a:rPr>
                      </a:b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545269286"/>
                  </a:ext>
                </a:extLst>
              </a:tr>
              <a:tr h="239653">
                <a:tc>
                  <a:txBody>
                    <a:bodyPr/>
                    <a:lstStyle/>
                    <a:p>
                      <a:pPr marL="0" marR="0" algn="ctr">
                        <a:lnSpc>
                          <a:spcPct val="107000"/>
                        </a:lnSpc>
                        <a:spcBef>
                          <a:spcPts val="0"/>
                        </a:spcBef>
                        <a:spcAft>
                          <a:spcPts val="0"/>
                        </a:spcAft>
                      </a:pPr>
                      <a:r>
                        <a:rPr lang="en-US" sz="1400">
                          <a:effectLst/>
                        </a:rPr>
                        <a:t>Pipeline Total</a:t>
                      </a:r>
                      <a:endParaRPr lang="en-US" sz="1400" b="1">
                        <a:effectLst/>
                        <a:latin typeface="Times New Roman" panose="02020603050405020304" pitchFamily="18" charset="0"/>
                        <a:ea typeface="SimSun" panose="02010600030101010101" pitchFamily="2" charset="-122"/>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16.37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9.53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a:effectLst/>
                        </a:rPr>
                        <a:t>25.9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tc>
                  <a:txBody>
                    <a:bodyPr/>
                    <a:lstStyle/>
                    <a:p>
                      <a:pPr marL="6350" marR="0" indent="-6350" algn="ctr">
                        <a:lnSpc>
                          <a:spcPct val="175000"/>
                        </a:lnSpc>
                        <a:spcBef>
                          <a:spcPts val="0"/>
                        </a:spcBef>
                        <a:spcAft>
                          <a:spcPts val="20"/>
                        </a:spcAft>
                      </a:pPr>
                      <a:r>
                        <a:rPr lang="en-US" sz="1400" dirty="0">
                          <a:effectLst/>
                        </a:rPr>
                        <a:t>0.6</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4262456628"/>
                  </a:ext>
                </a:extLst>
              </a:tr>
            </a:tbl>
          </a:graphicData>
        </a:graphic>
      </p:graphicFrame>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28</a:t>
            </a:fld>
            <a:endParaRPr lang="en-US"/>
          </a:p>
        </p:txBody>
      </p:sp>
    </p:spTree>
    <p:extLst>
      <p:ext uri="{BB962C8B-B14F-4D97-AF65-F5344CB8AC3E}">
        <p14:creationId xmlns:p14="http://schemas.microsoft.com/office/powerpoint/2010/main" val="1611558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&amp; Area of CMOS ED Pipeline </a:t>
            </a:r>
          </a:p>
        </p:txBody>
      </p:sp>
      <p:sp>
        <p:nvSpPr>
          <p:cNvPr id="3" name="Content Placeholder 2"/>
          <p:cNvSpPr>
            <a:spLocks noGrp="1"/>
          </p:cNvSpPr>
          <p:nvPr>
            <p:ph idx="1"/>
          </p:nvPr>
        </p:nvSpPr>
        <p:spPr/>
        <p:txBody>
          <a:bodyPr/>
          <a:lstStyle/>
          <a:p>
            <a:r>
              <a:rPr lang="en-US" dirty="0"/>
              <a:t>The estimated dynamic power for the complete design was </a:t>
            </a:r>
            <a:r>
              <a:rPr lang="en-US" b="1" dirty="0"/>
              <a:t>22.3mW and 24mW at 25% and 100% toggle rate </a:t>
            </a:r>
            <a:r>
              <a:rPr lang="en-US" dirty="0"/>
              <a:t>respectively in Xilinx. </a:t>
            </a:r>
          </a:p>
          <a:p>
            <a:r>
              <a:rPr lang="en-US" dirty="0"/>
              <a:t>The static power of the chip remains constant because all of the blocks in the FPGA are turned on regardless of their utilization and rather depends only on a particular FPGA type selected for comparison. </a:t>
            </a:r>
          </a:p>
          <a:p>
            <a:r>
              <a:rPr lang="en-US" dirty="0"/>
              <a:t>Based on the total device utilization compared to the total available units in the chip, the percentage area was estimated and thus the total area was obtained; 0.904 mm</a:t>
            </a:r>
            <a:r>
              <a:rPr lang="en-US" baseline="30000" dirty="0"/>
              <a:t>2</a:t>
            </a:r>
            <a:r>
              <a:rPr lang="en-US" dirty="0"/>
              <a:t> occupied by the </a:t>
            </a:r>
            <a:r>
              <a:rPr lang="en-US" b="1" dirty="0"/>
              <a:t>complete ED pipeline. </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29</a:t>
            </a:fld>
            <a:endParaRPr lang="en-US"/>
          </a:p>
        </p:txBody>
      </p:sp>
    </p:spTree>
    <p:extLst>
      <p:ext uri="{BB962C8B-B14F-4D97-AF65-F5344CB8AC3E}">
        <p14:creationId xmlns:p14="http://schemas.microsoft.com/office/powerpoint/2010/main" val="19535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Groundwork</a:t>
            </a:r>
          </a:p>
        </p:txBody>
      </p:sp>
      <p:sp>
        <p:nvSpPr>
          <p:cNvPr id="3" name="Content Placeholder 2"/>
          <p:cNvSpPr>
            <a:spLocks noGrp="1"/>
          </p:cNvSpPr>
          <p:nvPr>
            <p:ph idx="1"/>
          </p:nvPr>
        </p:nvSpPr>
        <p:spPr>
          <a:xfrm>
            <a:off x="776727" y="1997849"/>
            <a:ext cx="10515600" cy="3172506"/>
          </a:xfrm>
        </p:spPr>
        <p:txBody>
          <a:bodyPr/>
          <a:lstStyle/>
          <a:p>
            <a:pPr>
              <a:buFont typeface="Wingdings" panose="05000000000000000000" pitchFamily="2" charset="2"/>
              <a:buChar char="ü"/>
            </a:pPr>
            <a:r>
              <a:rPr lang="en-US" sz="3600" dirty="0"/>
              <a:t>Euclidean Distance</a:t>
            </a:r>
          </a:p>
          <a:p>
            <a:pPr>
              <a:buFont typeface="Wingdings" panose="05000000000000000000" pitchFamily="2" charset="2"/>
              <a:buChar char="ü"/>
            </a:pPr>
            <a:r>
              <a:rPr lang="en-US" sz="3600" dirty="0"/>
              <a:t>Evaluation of AM Based Algorithms</a:t>
            </a:r>
          </a:p>
          <a:p>
            <a:pPr>
              <a:buFont typeface="Wingdings" panose="05000000000000000000" pitchFamily="2" charset="2"/>
              <a:buChar char="ü"/>
            </a:pPr>
            <a:r>
              <a:rPr lang="en-US" sz="3600" dirty="0" err="1"/>
              <a:t>Memristor</a:t>
            </a:r>
            <a:r>
              <a:rPr lang="en-US" sz="3600" dirty="0"/>
              <a:t> Research and </a:t>
            </a:r>
            <a:r>
              <a:rPr lang="en-US" sz="3600" dirty="0" err="1"/>
              <a:t>memristive</a:t>
            </a:r>
            <a:r>
              <a:rPr lang="en-US" sz="3600" dirty="0"/>
              <a:t> FPGA </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3</a:t>
            </a:fld>
            <a:endParaRPr lang="en-US"/>
          </a:p>
        </p:txBody>
      </p:sp>
    </p:spTree>
    <p:extLst>
      <p:ext uri="{BB962C8B-B14F-4D97-AF65-F5344CB8AC3E}">
        <p14:creationId xmlns:p14="http://schemas.microsoft.com/office/powerpoint/2010/main" val="216040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Synthesis of CMOS ED Pipeline</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30</a:t>
            </a:fld>
            <a:endParaRPr lang="en-US"/>
          </a:p>
        </p:txBody>
      </p:sp>
      <p:pic>
        <p:nvPicPr>
          <p:cNvPr id="6" name="Content Placeholder 5"/>
          <p:cNvPicPr>
            <a:picLocks noGrp="1"/>
          </p:cNvPicPr>
          <p:nvPr>
            <p:ph idx="1"/>
          </p:nvPr>
        </p:nvPicPr>
        <p:blipFill>
          <a:blip r:embed="rId2"/>
          <a:stretch>
            <a:fillRect/>
          </a:stretch>
        </p:blipFill>
        <p:spPr>
          <a:xfrm>
            <a:off x="838200" y="1874613"/>
            <a:ext cx="10515600" cy="4253361"/>
          </a:xfrm>
          <a:prstGeom prst="rect">
            <a:avLst/>
          </a:prstGeom>
        </p:spPr>
      </p:pic>
    </p:spTree>
    <p:extLst>
      <p:ext uri="{BB962C8B-B14F-4D97-AF65-F5344CB8AC3E}">
        <p14:creationId xmlns:p14="http://schemas.microsoft.com/office/powerpoint/2010/main" val="1629947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Study of Proposed </a:t>
            </a:r>
            <a:r>
              <a:rPr lang="en-US" dirty="0" err="1"/>
              <a:t>MsFPGA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err="1"/>
              <a:t>Memristor</a:t>
            </a:r>
            <a:r>
              <a:rPr lang="en-US" dirty="0"/>
              <a:t> Device Level PSPICE Simulation </a:t>
            </a:r>
          </a:p>
          <a:p>
            <a:pPr>
              <a:buFont typeface="Wingdings" panose="05000000000000000000" pitchFamily="2" charset="2"/>
              <a:buChar char="ü"/>
            </a:pPr>
            <a:r>
              <a:rPr lang="en-US" dirty="0" err="1"/>
              <a:t>Memristor</a:t>
            </a:r>
            <a:r>
              <a:rPr lang="en-US" dirty="0"/>
              <a:t> Crossbar Nanowire PSPICE Simulations </a:t>
            </a:r>
          </a:p>
          <a:p>
            <a:pPr>
              <a:buFont typeface="Wingdings" panose="05000000000000000000" pitchFamily="2" charset="2"/>
              <a:buChar char="ü"/>
            </a:pPr>
            <a:r>
              <a:rPr lang="en-US" dirty="0"/>
              <a:t>Area Estimations</a:t>
            </a:r>
          </a:p>
          <a:p>
            <a:pPr>
              <a:buFont typeface="Wingdings" panose="05000000000000000000" pitchFamily="2" charset="2"/>
              <a:buChar char="ü"/>
            </a:pPr>
            <a:r>
              <a:rPr lang="en-US" dirty="0"/>
              <a:t>Delay Measurement</a:t>
            </a:r>
          </a:p>
          <a:p>
            <a:pPr>
              <a:buFont typeface="Wingdings" panose="05000000000000000000" pitchFamily="2" charset="2"/>
              <a:buChar char="ü"/>
            </a:pPr>
            <a:r>
              <a:rPr lang="en-US" dirty="0"/>
              <a:t>Power Calculations</a:t>
            </a:r>
          </a:p>
          <a:p>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31</a:t>
            </a:fld>
            <a:endParaRPr lang="en-US"/>
          </a:p>
        </p:txBody>
      </p:sp>
    </p:spTree>
    <p:extLst>
      <p:ext uri="{BB962C8B-B14F-4D97-AF65-F5344CB8AC3E}">
        <p14:creationId xmlns:p14="http://schemas.microsoft.com/office/powerpoint/2010/main" val="2203962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Memristor</a:t>
            </a:r>
            <a:r>
              <a:rPr lang="en-US" dirty="0"/>
              <a:t> Device Level PSPICE Simulation:</a:t>
            </a:r>
          </a:p>
        </p:txBody>
      </p:sp>
      <p:sp>
        <p:nvSpPr>
          <p:cNvPr id="3" name="Content Placeholder 2"/>
          <p:cNvSpPr>
            <a:spLocks noGrp="1"/>
          </p:cNvSpPr>
          <p:nvPr>
            <p:ph idx="1"/>
          </p:nvPr>
        </p:nvSpPr>
        <p:spPr>
          <a:xfrm>
            <a:off x="838200" y="1847850"/>
            <a:ext cx="10515600" cy="4351338"/>
          </a:xfrm>
        </p:spPr>
        <p:txBody>
          <a:bodyPr>
            <a:normAutofit/>
          </a:bodyPr>
          <a:lstStyle/>
          <a:p>
            <a:pPr>
              <a:buFont typeface="Wingdings" panose="05000000000000000000" pitchFamily="2" charset="2"/>
              <a:buChar char="ü"/>
            </a:pPr>
            <a:r>
              <a:rPr lang="en-US" dirty="0"/>
              <a:t>The </a:t>
            </a:r>
            <a:r>
              <a:rPr lang="en-US" dirty="0" err="1"/>
              <a:t>memristor</a:t>
            </a:r>
            <a:r>
              <a:rPr lang="en-US" dirty="0"/>
              <a:t> model used for SPICE simulation in this dissertation work is similar to that of the </a:t>
            </a:r>
            <a:r>
              <a:rPr lang="en-US" dirty="0" err="1"/>
              <a:t>Biolek</a:t>
            </a:r>
            <a:r>
              <a:rPr lang="en-US" dirty="0"/>
              <a:t> model. </a:t>
            </a:r>
          </a:p>
          <a:p>
            <a:pPr>
              <a:buFont typeface="Wingdings" panose="05000000000000000000" pitchFamily="2" charset="2"/>
              <a:buChar char="ü"/>
            </a:pPr>
            <a:r>
              <a:rPr lang="en-US" dirty="0" err="1"/>
              <a:t>Biolek</a:t>
            </a:r>
            <a:r>
              <a:rPr lang="en-US" dirty="0"/>
              <a:t> model is a behavioral </a:t>
            </a:r>
            <a:r>
              <a:rPr lang="en-US" dirty="0" err="1"/>
              <a:t>memristor</a:t>
            </a:r>
            <a:r>
              <a:rPr lang="en-US" dirty="0"/>
              <a:t> model.</a:t>
            </a:r>
          </a:p>
          <a:p>
            <a:pPr>
              <a:buFont typeface="Wingdings" panose="05000000000000000000" pitchFamily="2" charset="2"/>
              <a:buChar char="ü"/>
            </a:pPr>
            <a:r>
              <a:rPr lang="en-US" dirty="0"/>
              <a:t>The physical model was two-layer TiO</a:t>
            </a:r>
            <a:r>
              <a:rPr lang="en-US" baseline="-25000" dirty="0"/>
              <a:t>2</a:t>
            </a:r>
            <a:r>
              <a:rPr lang="en-US" dirty="0"/>
              <a:t> based, sandwiched between electrodes. One of the layers is doped with oxygen vacancies and thus it behaves as a semiconductor. The second layer, un-doped region, has an insulating property.</a:t>
            </a:r>
          </a:p>
          <a:p>
            <a:pPr>
              <a:buFont typeface="Wingdings" panose="05000000000000000000" pitchFamily="2" charset="2"/>
              <a:buChar char="ü"/>
            </a:pPr>
            <a:r>
              <a:rPr lang="en-US" dirty="0"/>
              <a:t>The </a:t>
            </a:r>
            <a:r>
              <a:rPr lang="en-US" dirty="0" err="1"/>
              <a:t>memristor</a:t>
            </a:r>
            <a:r>
              <a:rPr lang="en-US" dirty="0"/>
              <a:t> circuit model here was implemented by using the software OrCAD PSPICE. </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32</a:t>
            </a:fld>
            <a:endParaRPr lang="en-US"/>
          </a:p>
        </p:txBody>
      </p:sp>
    </p:spTree>
    <p:extLst>
      <p:ext uri="{BB962C8B-B14F-4D97-AF65-F5344CB8AC3E}">
        <p14:creationId xmlns:p14="http://schemas.microsoft.com/office/powerpoint/2010/main" val="1805773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IMPLY-</a:t>
            </a:r>
            <a:r>
              <a:rPr lang="en-US" dirty="0" err="1"/>
              <a:t>Memristor</a:t>
            </a:r>
            <a:r>
              <a:rPr lang="en-US" dirty="0"/>
              <a:t> Simulation Model</a:t>
            </a:r>
          </a:p>
        </p:txBody>
      </p:sp>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33</a:t>
            </a:fld>
            <a:endParaRPr lang="en-US"/>
          </a:p>
        </p:txBody>
      </p:sp>
      <p:pic>
        <p:nvPicPr>
          <p:cNvPr id="7"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2555" y="3327804"/>
            <a:ext cx="4298053" cy="2914141"/>
          </a:xfrm>
        </p:spPr>
      </p:pic>
      <p:pic>
        <p:nvPicPr>
          <p:cNvPr id="8" name="Content Placeholder 3"/>
          <p:cNvPicPr>
            <a:picLocks noGrp="1"/>
          </p:cNvPicPr>
          <p:nvPr>
            <p:ph sz="half" idx="2"/>
          </p:nvPr>
        </p:nvPicPr>
        <p:blipFill>
          <a:blip r:embed="rId3"/>
          <a:stretch>
            <a:fillRect/>
          </a:stretch>
        </p:blipFill>
        <p:spPr>
          <a:xfrm>
            <a:off x="5975230" y="3517586"/>
            <a:ext cx="4743450" cy="1933575"/>
          </a:xfrm>
          <a:prstGeom prst="rect">
            <a:avLst/>
          </a:prstGeom>
        </p:spPr>
      </p:pic>
      <p:sp>
        <p:nvSpPr>
          <p:cNvPr id="10" name="TextBox 9"/>
          <p:cNvSpPr txBox="1"/>
          <p:nvPr/>
        </p:nvSpPr>
        <p:spPr>
          <a:xfrm>
            <a:off x="1012555" y="1816423"/>
            <a:ext cx="9441971" cy="954107"/>
          </a:xfrm>
          <a:prstGeom prst="rect">
            <a:avLst/>
          </a:prstGeom>
          <a:noFill/>
        </p:spPr>
        <p:txBody>
          <a:bodyPr wrap="square" rtlCol="0">
            <a:spAutoFit/>
          </a:bodyPr>
          <a:lstStyle/>
          <a:p>
            <a:r>
              <a:rPr lang="en-US" sz="2800" dirty="0"/>
              <a:t>This work used R</a:t>
            </a:r>
            <a:r>
              <a:rPr lang="en-US" sz="2800" baseline="-25000" dirty="0"/>
              <a:t>ON </a:t>
            </a:r>
            <a:r>
              <a:rPr lang="en-US" sz="2800" dirty="0"/>
              <a:t>= 100Ω, R</a:t>
            </a:r>
            <a:r>
              <a:rPr lang="en-US" sz="2800" baseline="-25000" dirty="0"/>
              <a:t>OFF</a:t>
            </a:r>
            <a:r>
              <a:rPr lang="en-US" sz="2800" dirty="0"/>
              <a:t> = 10KΩ, V</a:t>
            </a:r>
            <a:r>
              <a:rPr lang="en-US" sz="2800" baseline="-25000" dirty="0"/>
              <a:t>SET</a:t>
            </a:r>
            <a:r>
              <a:rPr lang="en-US" sz="2800" dirty="0"/>
              <a:t> = 1.0V, </a:t>
            </a:r>
          </a:p>
          <a:p>
            <a:r>
              <a:rPr lang="en-US" sz="2800" dirty="0"/>
              <a:t>V</a:t>
            </a:r>
            <a:r>
              <a:rPr lang="en-US" sz="2800" baseline="-25000" dirty="0"/>
              <a:t>COND</a:t>
            </a:r>
            <a:r>
              <a:rPr lang="en-US" sz="2800" dirty="0"/>
              <a:t> = 0.5V, and V</a:t>
            </a:r>
            <a:r>
              <a:rPr lang="en-US" sz="2800" baseline="-25000" dirty="0"/>
              <a:t>CLEAR</a:t>
            </a:r>
            <a:r>
              <a:rPr lang="en-US" sz="2800" dirty="0"/>
              <a:t> = -1.0V in simulations.</a:t>
            </a:r>
          </a:p>
        </p:txBody>
      </p:sp>
    </p:spTree>
    <p:extLst>
      <p:ext uri="{BB962C8B-B14F-4D97-AF65-F5344CB8AC3E}">
        <p14:creationId xmlns:p14="http://schemas.microsoft.com/office/powerpoint/2010/main" val="77689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34</a:t>
            </a:fld>
            <a:endParaRPr lang="en-US"/>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863969"/>
            <a:ext cx="5648864" cy="2553420"/>
          </a:xfrm>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6845114" y="2457210"/>
            <a:ext cx="4162192" cy="3899140"/>
          </a:xfrm>
          <a:prstGeom prst="rect">
            <a:avLst/>
          </a:prstGeom>
        </p:spPr>
      </p:pic>
      <p:sp>
        <p:nvSpPr>
          <p:cNvPr id="11" name="Title 10"/>
          <p:cNvSpPr txBox="1">
            <a:spLocks noGrp="1"/>
          </p:cNvSpPr>
          <p:nvPr>
            <p:ph type="title"/>
          </p:nvPr>
        </p:nvSpPr>
        <p:spPr>
          <a:xfrm>
            <a:off x="838200" y="677041"/>
            <a:ext cx="10515600" cy="701731"/>
          </a:xfrm>
          <a:prstGeom prst="rect">
            <a:avLst/>
          </a:prstGeom>
          <a:noFill/>
        </p:spPr>
        <p:txBody>
          <a:bodyPr wrap="square" rtlCol="0">
            <a:spAutoFit/>
          </a:bodyPr>
          <a:lstStyle/>
          <a:p>
            <a:r>
              <a:rPr lang="en-US" dirty="0"/>
              <a:t>I-V Plot</a:t>
            </a:r>
          </a:p>
        </p:txBody>
      </p:sp>
      <p:sp>
        <p:nvSpPr>
          <p:cNvPr id="12" name="TextBox 11"/>
          <p:cNvSpPr txBox="1"/>
          <p:nvPr/>
        </p:nvSpPr>
        <p:spPr>
          <a:xfrm>
            <a:off x="838200" y="1722753"/>
            <a:ext cx="9411419" cy="461665"/>
          </a:xfrm>
          <a:prstGeom prst="rect">
            <a:avLst/>
          </a:prstGeom>
          <a:noFill/>
        </p:spPr>
        <p:txBody>
          <a:bodyPr wrap="square" rtlCol="0">
            <a:spAutoFit/>
          </a:bodyPr>
          <a:lstStyle/>
          <a:p>
            <a:r>
              <a:rPr lang="en-US" sz="2400" dirty="0"/>
              <a:t>I-V Plot resembles the I-V plot obtained from simulation of </a:t>
            </a:r>
            <a:r>
              <a:rPr lang="en-US" sz="2400" dirty="0" err="1"/>
              <a:t>Biolek</a:t>
            </a:r>
            <a:r>
              <a:rPr lang="en-US" sz="2400" dirty="0"/>
              <a:t> model. </a:t>
            </a:r>
          </a:p>
        </p:txBody>
      </p:sp>
    </p:spTree>
    <p:extLst>
      <p:ext uri="{BB962C8B-B14F-4D97-AF65-F5344CB8AC3E}">
        <p14:creationId xmlns:p14="http://schemas.microsoft.com/office/powerpoint/2010/main" val="850248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IMPLY-</a:t>
            </a:r>
            <a:r>
              <a:rPr lang="en-US" dirty="0" err="1"/>
              <a:t>Memristor</a:t>
            </a:r>
            <a:r>
              <a:rPr lang="en-US" dirty="0"/>
              <a:t> Logic Evaluation</a:t>
            </a:r>
            <a:br>
              <a:rPr lang="en-US" dirty="0"/>
            </a:br>
            <a:r>
              <a:rPr lang="en-US" dirty="0"/>
              <a:t>TiO</a:t>
            </a:r>
            <a:r>
              <a:rPr lang="en-US" baseline="-25000" dirty="0"/>
              <a:t>2</a:t>
            </a:r>
            <a:r>
              <a:rPr lang="en-US" dirty="0"/>
              <a:t> Based </a:t>
            </a:r>
            <a:r>
              <a:rPr lang="en-US" dirty="0" err="1"/>
              <a:t>Memristor</a:t>
            </a:r>
            <a:r>
              <a:rPr lang="en-US" dirty="0"/>
              <a:t> Device Transition Delay</a:t>
            </a:r>
          </a:p>
        </p:txBody>
      </p:sp>
      <p:sp>
        <p:nvSpPr>
          <p:cNvPr id="5" name="Date Placeholder 4"/>
          <p:cNvSpPr>
            <a:spLocks noGrp="1"/>
          </p:cNvSpPr>
          <p:nvPr>
            <p:ph type="dt" sz="half" idx="10"/>
          </p:nvPr>
        </p:nvSpPr>
        <p:spPr/>
        <p:txBody>
          <a:bodyPr/>
          <a:lstStyle/>
          <a:p>
            <a:fld id="{350B3FE6-FFD1-4898-8A45-628057D158A7}" type="datetime1">
              <a:rPr lang="en-US" smtClean="0"/>
              <a:t>5/1/2016</a:t>
            </a:fld>
            <a:endParaRPr lang="en-US" dirty="0"/>
          </a:p>
        </p:txBody>
      </p:sp>
      <p:sp>
        <p:nvSpPr>
          <p:cNvPr id="6" name="Slide Number Placeholder 5"/>
          <p:cNvSpPr>
            <a:spLocks noGrp="1"/>
          </p:cNvSpPr>
          <p:nvPr>
            <p:ph type="sldNum" sz="quarter" idx="12"/>
          </p:nvPr>
        </p:nvSpPr>
        <p:spPr>
          <a:xfrm>
            <a:off x="8610600" y="6393780"/>
            <a:ext cx="2743200" cy="365125"/>
          </a:xfrm>
        </p:spPr>
        <p:txBody>
          <a:bodyPr/>
          <a:lstStyle/>
          <a:p>
            <a:fld id="{23F53AE0-3992-4311-AC3D-CA159C1B5172}" type="slidenum">
              <a:rPr lang="en-US" smtClean="0"/>
              <a:t>35</a:t>
            </a:fld>
            <a:endParaRPr lang="en-US"/>
          </a:p>
        </p:txBody>
      </p:sp>
      <p:pic>
        <p:nvPicPr>
          <p:cNvPr id="7" name="Content Placeholder 5"/>
          <p:cNvPicPr>
            <a:picLocks noGrp="1"/>
          </p:cNvPicPr>
          <p:nvPr>
            <p:ph sz="half" idx="1"/>
          </p:nvPr>
        </p:nvPicPr>
        <p:blipFill>
          <a:blip r:embed="rId2"/>
          <a:stretch>
            <a:fillRect/>
          </a:stretch>
        </p:blipFill>
        <p:spPr>
          <a:xfrm>
            <a:off x="708804" y="1980977"/>
            <a:ext cx="5181600" cy="4299427"/>
          </a:xfrm>
          <a:prstGeom prst="rect">
            <a:avLst/>
          </a:prstGeom>
        </p:spPr>
      </p:pic>
      <p:pic>
        <p:nvPicPr>
          <p:cNvPr id="8" name="Content Placeholder 5"/>
          <p:cNvPicPr>
            <a:picLocks noGrp="1"/>
          </p:cNvPicPr>
          <p:nvPr>
            <p:ph sz="half" idx="2"/>
          </p:nvPr>
        </p:nvPicPr>
        <p:blipFill>
          <a:blip r:embed="rId3"/>
          <a:stretch>
            <a:fillRect/>
          </a:stretch>
        </p:blipFill>
        <p:spPr>
          <a:xfrm>
            <a:off x="6096000" y="2504610"/>
            <a:ext cx="5181600" cy="2993365"/>
          </a:xfrm>
          <a:prstGeom prst="rect">
            <a:avLst/>
          </a:prstGeom>
        </p:spPr>
      </p:pic>
      <p:cxnSp>
        <p:nvCxnSpPr>
          <p:cNvPr id="11" name="Straight Arrow Connector 10"/>
          <p:cNvCxnSpPr/>
          <p:nvPr/>
        </p:nvCxnSpPr>
        <p:spPr>
          <a:xfrm flipH="1">
            <a:off x="8954219" y="2639683"/>
            <a:ext cx="327804" cy="345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0161917" y="4442604"/>
            <a:ext cx="319177" cy="923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282023" y="4719451"/>
            <a:ext cx="1112807" cy="369332"/>
          </a:xfrm>
          <a:prstGeom prst="rect">
            <a:avLst/>
          </a:prstGeom>
          <a:noFill/>
        </p:spPr>
        <p:txBody>
          <a:bodyPr wrap="square" rtlCol="0">
            <a:spAutoFit/>
          </a:bodyPr>
          <a:lstStyle/>
          <a:p>
            <a:r>
              <a:rPr lang="en-US" dirty="0"/>
              <a:t>993.21ps</a:t>
            </a:r>
          </a:p>
        </p:txBody>
      </p:sp>
      <p:sp>
        <p:nvSpPr>
          <p:cNvPr id="15" name="TextBox 14"/>
          <p:cNvSpPr txBox="1"/>
          <p:nvPr/>
        </p:nvSpPr>
        <p:spPr>
          <a:xfrm>
            <a:off x="6280030" y="2812212"/>
            <a:ext cx="301924" cy="2031325"/>
          </a:xfrm>
          <a:prstGeom prst="rect">
            <a:avLst/>
          </a:prstGeom>
          <a:noFill/>
        </p:spPr>
        <p:txBody>
          <a:bodyPr wrap="square" rtlCol="0">
            <a:spAutoFit/>
          </a:bodyPr>
          <a:lstStyle/>
          <a:p>
            <a:r>
              <a:rPr lang="en-US" dirty="0"/>
              <a:t>current</a:t>
            </a:r>
          </a:p>
        </p:txBody>
      </p:sp>
      <p:sp>
        <p:nvSpPr>
          <p:cNvPr id="16" name="TextBox 15"/>
          <p:cNvSpPr txBox="1"/>
          <p:nvPr/>
        </p:nvSpPr>
        <p:spPr>
          <a:xfrm>
            <a:off x="8150525" y="4719451"/>
            <a:ext cx="728932" cy="369332"/>
          </a:xfrm>
          <a:prstGeom prst="rect">
            <a:avLst/>
          </a:prstGeom>
          <a:noFill/>
        </p:spPr>
        <p:txBody>
          <a:bodyPr wrap="square" rtlCol="0">
            <a:spAutoFit/>
          </a:bodyPr>
          <a:lstStyle/>
          <a:p>
            <a:r>
              <a:rPr lang="en-US" dirty="0"/>
              <a:t>Time</a:t>
            </a:r>
          </a:p>
        </p:txBody>
      </p:sp>
      <p:sp>
        <p:nvSpPr>
          <p:cNvPr id="19" name="TextBox 18"/>
          <p:cNvSpPr txBox="1"/>
          <p:nvPr/>
        </p:nvSpPr>
        <p:spPr>
          <a:xfrm flipH="1">
            <a:off x="1324154" y="1728317"/>
            <a:ext cx="5257800" cy="369332"/>
          </a:xfrm>
          <a:prstGeom prst="rect">
            <a:avLst/>
          </a:prstGeom>
          <a:noFill/>
        </p:spPr>
        <p:txBody>
          <a:bodyPr wrap="square" rtlCol="0">
            <a:spAutoFit/>
          </a:bodyPr>
          <a:lstStyle/>
          <a:p>
            <a:r>
              <a:rPr lang="en-US" b="1" dirty="0"/>
              <a:t>Logical Combinations of M1M2: 00, 01, 11, 10</a:t>
            </a:r>
          </a:p>
        </p:txBody>
      </p:sp>
    </p:spTree>
    <p:extLst>
      <p:ext uri="{BB962C8B-B14F-4D97-AF65-F5344CB8AC3E}">
        <p14:creationId xmlns:p14="http://schemas.microsoft.com/office/powerpoint/2010/main" val="735409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60" y="365125"/>
            <a:ext cx="10955548" cy="747683"/>
          </a:xfrm>
        </p:spPr>
        <p:txBody>
          <a:bodyPr/>
          <a:lstStyle/>
          <a:p>
            <a:r>
              <a:rPr lang="en-US" dirty="0"/>
              <a:t>Various </a:t>
            </a:r>
            <a:r>
              <a:rPr lang="en-US" dirty="0" err="1"/>
              <a:t>Memristor</a:t>
            </a:r>
            <a:r>
              <a:rPr lang="en-US" dirty="0"/>
              <a:t> Device Delay From Literature</a:t>
            </a:r>
          </a:p>
        </p:txBody>
      </p:sp>
      <p:sp>
        <p:nvSpPr>
          <p:cNvPr id="3" name="Content Placeholder 2"/>
          <p:cNvSpPr>
            <a:spLocks noGrp="1"/>
          </p:cNvSpPr>
          <p:nvPr>
            <p:ph idx="1"/>
          </p:nvPr>
        </p:nvSpPr>
        <p:spPr>
          <a:xfrm>
            <a:off x="838200" y="1570008"/>
            <a:ext cx="10515600" cy="4606955"/>
          </a:xfrm>
        </p:spPr>
        <p:txBody>
          <a:bodyPr>
            <a:normAutofit fontScale="47500" lnSpcReduction="20000"/>
          </a:bodyPr>
          <a:lstStyle/>
          <a:p>
            <a:r>
              <a:rPr lang="en-US" sz="4400" b="1" dirty="0"/>
              <a:t>Behavioral models</a:t>
            </a:r>
            <a:r>
              <a:rPr lang="en-US" sz="4400" dirty="0"/>
              <a:t> of </a:t>
            </a:r>
            <a:r>
              <a:rPr lang="en-US" sz="4400" dirty="0" err="1"/>
              <a:t>memristive</a:t>
            </a:r>
            <a:r>
              <a:rPr lang="en-US" sz="4400" dirty="0"/>
              <a:t> devices provide overview of expected characteristics.</a:t>
            </a:r>
          </a:p>
          <a:p>
            <a:r>
              <a:rPr lang="en-US" sz="4400" b="1" dirty="0"/>
              <a:t>Process-dependent models</a:t>
            </a:r>
            <a:r>
              <a:rPr lang="en-US" sz="4400" dirty="0"/>
              <a:t> contain various process-dependent parameters, which can reflect actual circuit performance, and through the parameters, the devices can be tweaked to optimize the design for performance, e.g. delay reduction.</a:t>
            </a:r>
          </a:p>
          <a:p>
            <a:r>
              <a:rPr lang="en-US" sz="4400" dirty="0" err="1"/>
              <a:t>Kvatinsky</a:t>
            </a:r>
            <a:r>
              <a:rPr lang="en-US" sz="4400" dirty="0"/>
              <a:t> reported the delay of the </a:t>
            </a:r>
            <a:r>
              <a:rPr lang="en-US" sz="4400" dirty="0" err="1"/>
              <a:t>memristive</a:t>
            </a:r>
            <a:r>
              <a:rPr lang="en-US" sz="4400" dirty="0"/>
              <a:t> implication gate to be 397.1ns using the </a:t>
            </a:r>
            <a:r>
              <a:rPr lang="en-US" sz="4400" dirty="0" err="1"/>
              <a:t>ThrEshold</a:t>
            </a:r>
            <a:r>
              <a:rPr lang="en-US" sz="4400" dirty="0"/>
              <a:t> Adaptive </a:t>
            </a:r>
            <a:r>
              <a:rPr lang="en-US" sz="4400" dirty="0" err="1"/>
              <a:t>Memristor</a:t>
            </a:r>
            <a:r>
              <a:rPr lang="en-US" sz="4400" dirty="0"/>
              <a:t> (TEAM) model with a </a:t>
            </a:r>
            <a:r>
              <a:rPr lang="en-US" sz="4400" b="1" i="1" dirty="0"/>
              <a:t>TiO</a:t>
            </a:r>
            <a:r>
              <a:rPr lang="en-US" sz="4400" b="1" i="1" baseline="-25000" dirty="0"/>
              <a:t>2</a:t>
            </a:r>
            <a:r>
              <a:rPr lang="en-US" sz="4400" b="1" i="1" dirty="0"/>
              <a:t> based </a:t>
            </a:r>
            <a:r>
              <a:rPr lang="en-US" sz="4400" b="1" i="1" dirty="0" err="1"/>
              <a:t>memristor</a:t>
            </a:r>
            <a:r>
              <a:rPr lang="en-US" sz="4400" dirty="0"/>
              <a:t>. → </a:t>
            </a:r>
            <a:r>
              <a:rPr lang="en-US" sz="4400" b="1" dirty="0"/>
              <a:t>Behavior Model</a:t>
            </a:r>
          </a:p>
          <a:p>
            <a:r>
              <a:rPr lang="en-US" sz="4400" dirty="0" err="1"/>
              <a:t>Torrezan</a:t>
            </a:r>
            <a:r>
              <a:rPr lang="en-US" sz="4400" dirty="0"/>
              <a:t> showed that the set and reset operations were successfully performed in the </a:t>
            </a:r>
            <a:r>
              <a:rPr lang="en-US" sz="4400" b="1" i="1" dirty="0" err="1"/>
              <a:t>TaO</a:t>
            </a:r>
            <a:r>
              <a:rPr lang="en-US" sz="4400" b="1" i="1" baseline="-25000" dirty="0" err="1"/>
              <a:t>X</a:t>
            </a:r>
            <a:r>
              <a:rPr lang="en-US" sz="4400" b="1" i="1" baseline="-25000" dirty="0"/>
              <a:t> </a:t>
            </a:r>
            <a:r>
              <a:rPr lang="en-US" sz="4400" b="1" i="1" dirty="0"/>
              <a:t>(Tantalum Oxide) </a:t>
            </a:r>
            <a:r>
              <a:rPr lang="en-US" sz="4400" b="1" i="1" dirty="0" err="1"/>
              <a:t>memristor</a:t>
            </a:r>
            <a:r>
              <a:rPr lang="en-US" sz="4400" b="1" i="1" dirty="0"/>
              <a:t> </a:t>
            </a:r>
            <a:r>
              <a:rPr lang="en-US" sz="4400" dirty="0"/>
              <a:t>using pulses with durations of 105ps and 120ps, respectively. → </a:t>
            </a:r>
            <a:r>
              <a:rPr lang="en-US" sz="4400" b="1" dirty="0"/>
              <a:t>Behavior Model</a:t>
            </a:r>
          </a:p>
          <a:p>
            <a:r>
              <a:rPr lang="en-US" sz="4400" dirty="0" err="1"/>
              <a:t>Mazady</a:t>
            </a:r>
            <a:r>
              <a:rPr lang="en-US" sz="4400" dirty="0"/>
              <a:t> recently reported a promising work based on </a:t>
            </a:r>
            <a:r>
              <a:rPr lang="en-US" sz="4400" b="1" i="1" dirty="0"/>
              <a:t>ZrO</a:t>
            </a:r>
            <a:r>
              <a:rPr lang="en-US" sz="4400" b="1" i="1" baseline="-25000" dirty="0"/>
              <a:t>2</a:t>
            </a:r>
            <a:r>
              <a:rPr lang="en-US" sz="4400" b="1" i="1" dirty="0"/>
              <a:t> memristors </a:t>
            </a:r>
            <a:r>
              <a:rPr lang="en-US" sz="4400" dirty="0"/>
              <a:t>delay of 6.8ps, i.e. 147GHz CLK, which is due to a very high mobility of 370 cm2/V-s of ZrO</a:t>
            </a:r>
            <a:r>
              <a:rPr lang="en-US" sz="4400" baseline="-25000" dirty="0"/>
              <a:t>2</a:t>
            </a:r>
            <a:r>
              <a:rPr lang="en-US" sz="4400" dirty="0"/>
              <a:t> with a resistivity of 1.33×1013 Ω-cm for the insulating material. → </a:t>
            </a:r>
            <a:r>
              <a:rPr lang="en-US" sz="4400" b="1" dirty="0"/>
              <a:t>Process Model</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36</a:t>
            </a:fld>
            <a:endParaRPr lang="en-US"/>
          </a:p>
        </p:txBody>
      </p:sp>
    </p:spTree>
    <p:extLst>
      <p:ext uri="{BB962C8B-B14F-4D97-AF65-F5344CB8AC3E}">
        <p14:creationId xmlns:p14="http://schemas.microsoft.com/office/powerpoint/2010/main" val="1841411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03111" cy="633799"/>
          </a:xfrm>
        </p:spPr>
        <p:txBody>
          <a:bodyPr>
            <a:normAutofit/>
          </a:bodyPr>
          <a:lstStyle/>
          <a:p>
            <a:r>
              <a:rPr lang="en-US" sz="3800" dirty="0" err="1"/>
              <a:t>Memristor</a:t>
            </a:r>
            <a:r>
              <a:rPr lang="en-US" sz="3800" dirty="0"/>
              <a:t> 8x8 Nanowire Crossbar PSPICE Simulations</a:t>
            </a:r>
          </a:p>
        </p:txBody>
      </p:sp>
      <p:sp>
        <p:nvSpPr>
          <p:cNvPr id="3" name="Content Placeholder 2"/>
          <p:cNvSpPr>
            <a:spLocks noGrp="1"/>
          </p:cNvSpPr>
          <p:nvPr>
            <p:ph idx="1"/>
          </p:nvPr>
        </p:nvSpPr>
        <p:spPr/>
        <p:txBody>
          <a:bodyPr/>
          <a:lstStyle/>
          <a:p>
            <a:r>
              <a:rPr lang="en-US" dirty="0"/>
              <a:t>Model was created using OrCAD PSPICE software.</a:t>
            </a:r>
          </a:p>
          <a:p>
            <a:r>
              <a:rPr lang="en-US" dirty="0"/>
              <a:t>wire RC segments of one row and eight columns were drawn to model 8x8 crossbar network. </a:t>
            </a:r>
          </a:p>
          <a:p>
            <a:r>
              <a:rPr lang="en-US" dirty="0"/>
              <a:t>The wire resistance and wire capacitance values were calculated using </a:t>
            </a:r>
            <a:r>
              <a:rPr lang="en-US" dirty="0" err="1"/>
              <a:t>Strukov</a:t>
            </a:r>
            <a:r>
              <a:rPr lang="en-US" dirty="0"/>
              <a:t> paper and used in the model. </a:t>
            </a:r>
          </a:p>
          <a:p>
            <a:r>
              <a:rPr lang="en-US" dirty="0"/>
              <a:t>Fringe capacitance for the </a:t>
            </a:r>
            <a:r>
              <a:rPr lang="en-US" dirty="0" err="1"/>
              <a:t>memristor</a:t>
            </a:r>
            <a:r>
              <a:rPr lang="en-US" dirty="0"/>
              <a:t> device was added in the model, which is placed between one column and one row.</a:t>
            </a:r>
          </a:p>
          <a:p>
            <a:r>
              <a:rPr lang="en-US" dirty="0"/>
              <a:t>V</a:t>
            </a:r>
            <a:r>
              <a:rPr lang="en-US" baseline="-25000" dirty="0"/>
              <a:t>SET </a:t>
            </a:r>
            <a:r>
              <a:rPr lang="en-US" dirty="0"/>
              <a:t>= 1.0V, R</a:t>
            </a:r>
            <a:r>
              <a:rPr lang="en-US" baseline="-25000" dirty="0"/>
              <a:t>G  </a:t>
            </a:r>
            <a:r>
              <a:rPr lang="en-US" dirty="0"/>
              <a:t>= 5kΩ and nanowire half-pitch = 40nm.</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37</a:t>
            </a:fld>
            <a:endParaRPr lang="en-US"/>
          </a:p>
        </p:txBody>
      </p:sp>
    </p:spTree>
    <p:extLst>
      <p:ext uri="{BB962C8B-B14F-4D97-AF65-F5344CB8AC3E}">
        <p14:creationId xmlns:p14="http://schemas.microsoft.com/office/powerpoint/2010/main" val="2439653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30" y="172555"/>
            <a:ext cx="8774526" cy="1325563"/>
          </a:xfrm>
        </p:spPr>
        <p:txBody>
          <a:bodyPr>
            <a:normAutofit/>
          </a:bodyPr>
          <a:lstStyle/>
          <a:p>
            <a:r>
              <a:rPr lang="en-US" sz="3800" dirty="0"/>
              <a:t>RC Delay Measurement of the 8x8 Nanowire Crossbar Model Through PSPICE Simulations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584" y="2165229"/>
            <a:ext cx="5405140" cy="3053751"/>
          </a:xfrm>
        </p:spPr>
      </p:pic>
      <p:sp>
        <p:nvSpPr>
          <p:cNvPr id="5" name="Date Placeholder 4"/>
          <p:cNvSpPr>
            <a:spLocks noGrp="1"/>
          </p:cNvSpPr>
          <p:nvPr>
            <p:ph type="dt" sz="half" idx="10"/>
          </p:nvPr>
        </p:nvSpPr>
        <p:spPr/>
        <p:txBody>
          <a:bodyPr/>
          <a:lstStyle/>
          <a:p>
            <a:fld id="{350B3FE6-FFD1-4898-8A45-628057D158A7}" type="datetime1">
              <a:rPr lang="en-US" smtClean="0"/>
              <a:t>5/1/2016</a:t>
            </a:fld>
            <a:endParaRPr lang="en-US" dirty="0"/>
          </a:p>
        </p:txBody>
      </p:sp>
      <p:sp>
        <p:nvSpPr>
          <p:cNvPr id="6" name="Slide Number Placeholder 5"/>
          <p:cNvSpPr>
            <a:spLocks noGrp="1"/>
          </p:cNvSpPr>
          <p:nvPr>
            <p:ph type="sldNum" sz="quarter" idx="12"/>
          </p:nvPr>
        </p:nvSpPr>
        <p:spPr/>
        <p:txBody>
          <a:bodyPr/>
          <a:lstStyle/>
          <a:p>
            <a:fld id="{23F53AE0-3992-4311-AC3D-CA159C1B5172}" type="slidenum">
              <a:rPr lang="en-US" smtClean="0"/>
              <a:t>38</a:t>
            </a:fld>
            <a:endParaRPr lang="en-US"/>
          </a:p>
        </p:txBody>
      </p:sp>
      <p:sp>
        <p:nvSpPr>
          <p:cNvPr id="9" name="TextBox 8"/>
          <p:cNvSpPr txBox="1"/>
          <p:nvPr/>
        </p:nvSpPr>
        <p:spPr>
          <a:xfrm>
            <a:off x="909231" y="5583297"/>
            <a:ext cx="10757140" cy="646331"/>
          </a:xfrm>
          <a:prstGeom prst="rect">
            <a:avLst/>
          </a:prstGeom>
          <a:noFill/>
        </p:spPr>
        <p:txBody>
          <a:bodyPr wrap="square" rtlCol="0">
            <a:spAutoFit/>
          </a:bodyPr>
          <a:lstStyle/>
          <a:p>
            <a:r>
              <a:rPr lang="en-US" dirty="0"/>
              <a:t>Simulation results showed negligible wire delay even for the worst case/farthest column from load resistor R</a:t>
            </a:r>
            <a:r>
              <a:rPr lang="en-US" baseline="-25000" dirty="0"/>
              <a:t>G</a:t>
            </a:r>
            <a:r>
              <a:rPr lang="en-US" dirty="0"/>
              <a:t>, the RC delay was only ~0.075fs.</a:t>
            </a:r>
          </a:p>
        </p:txBody>
      </p:sp>
      <p:pic>
        <p:nvPicPr>
          <p:cNvPr id="14" name="Content Placeholder 1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7801" y="2224260"/>
            <a:ext cx="5181600" cy="2994720"/>
          </a:xfr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200" y="287251"/>
            <a:ext cx="1860167" cy="1677430"/>
          </a:xfrm>
          <a:prstGeom prst="rect">
            <a:avLst/>
          </a:prstGeom>
        </p:spPr>
      </p:pic>
    </p:spTree>
    <p:extLst>
      <p:ext uri="{BB962C8B-B14F-4D97-AF65-F5344CB8AC3E}">
        <p14:creationId xmlns:p14="http://schemas.microsoft.com/office/powerpoint/2010/main" val="1580634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Performance Evaluation of </a:t>
            </a:r>
            <a:r>
              <a:rPr lang="en-US" dirty="0" err="1"/>
              <a:t>MsFPGA</a:t>
            </a:r>
            <a:endParaRPr lang="en-US" dirty="0"/>
          </a:p>
        </p:txBody>
      </p:sp>
      <p:sp>
        <p:nvSpPr>
          <p:cNvPr id="3" name="Content Placeholder 2"/>
          <p:cNvSpPr>
            <a:spLocks noGrp="1"/>
          </p:cNvSpPr>
          <p:nvPr>
            <p:ph idx="1"/>
          </p:nvPr>
        </p:nvSpPr>
        <p:spPr/>
        <p:txBody>
          <a:bodyPr/>
          <a:lstStyle/>
          <a:p>
            <a:r>
              <a:rPr lang="en-US" dirty="0"/>
              <a:t>Before we can estimate the design area and delay, every </a:t>
            </a:r>
            <a:r>
              <a:rPr lang="en-US" dirty="0" err="1"/>
              <a:t>memristor</a:t>
            </a:r>
            <a:r>
              <a:rPr lang="en-US" dirty="0"/>
              <a:t>-based block in the </a:t>
            </a:r>
            <a:r>
              <a:rPr lang="en-US" dirty="0" err="1"/>
              <a:t>MsFPGA</a:t>
            </a:r>
            <a:r>
              <a:rPr lang="en-US" dirty="0"/>
              <a:t> system is designed with IMPLY-memristors using the space-time notation. Thus we know how many memristors or 8x8 crossbar block(s) and how many pulses are required for designing each component or block. </a:t>
            </a:r>
          </a:p>
          <a:p>
            <a:r>
              <a:rPr lang="en-US" dirty="0"/>
              <a:t>The number of memristors is used for the layout area estimation and the number of pulses is used for the delay calculation.</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39</a:t>
            </a:fld>
            <a:endParaRPr lang="en-US"/>
          </a:p>
        </p:txBody>
      </p:sp>
    </p:spTree>
    <p:extLst>
      <p:ext uri="{BB962C8B-B14F-4D97-AF65-F5344CB8AC3E}">
        <p14:creationId xmlns:p14="http://schemas.microsoft.com/office/powerpoint/2010/main" val="231750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264"/>
            <a:ext cx="10515600" cy="939321"/>
          </a:xfrm>
        </p:spPr>
        <p:txBody>
          <a:bodyPr/>
          <a:lstStyle/>
          <a:p>
            <a:r>
              <a:rPr lang="en-US" dirty="0"/>
              <a:t>Memristors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9424" y="2489227"/>
            <a:ext cx="3353091" cy="2591025"/>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4</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516" y="4157062"/>
            <a:ext cx="1726484" cy="9231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909" y="2062185"/>
            <a:ext cx="4903722" cy="2791349"/>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174145" y="1649208"/>
                <a:ext cx="2389095" cy="871842"/>
              </a:xfrm>
              <a:prstGeom prst="rect">
                <a:avLst/>
              </a:prstGeom>
            </p:spPr>
            <p:txBody>
              <a:bodyPr wrap="square">
                <a:spAutoFit/>
              </a:bodyPr>
              <a:lstStyle/>
              <a:p>
                <a:r>
                  <a:rPr lang="en-US" sz="3200" i="1" dirty="0">
                    <a:solidFill>
                      <a:srgbClr val="000000"/>
                    </a:solidFill>
                    <a:ea typeface="Cambria" panose="02040503050406030204" pitchFamily="18" charset="0"/>
                    <a:cs typeface="Cambria" panose="02040503050406030204" pitchFamily="18" charset="0"/>
                  </a:rPr>
                  <a:t>M</a:t>
                </a:r>
                <a14:m>
                  <m:oMath xmlns:m="http://schemas.openxmlformats.org/officeDocument/2006/math">
                    <m:d>
                      <m:dPr>
                        <m:ctrlPr>
                          <a:rPr lang="en-US" sz="3200" i="1">
                            <a:effectLst/>
                            <a:latin typeface="Cambria Math" panose="02040503050406030204" pitchFamily="18" charset="0"/>
                          </a:rPr>
                        </m:ctrlPr>
                      </m:dPr>
                      <m:e>
                        <m:r>
                          <a:rPr lang="en-US" sz="3200" b="1" i="1">
                            <a:solidFill>
                              <a:srgbClr val="000000"/>
                            </a:solidFill>
                            <a:latin typeface="Cambria Math" panose="02040503050406030204" pitchFamily="18" charset="0"/>
                            <a:ea typeface="Cambria" panose="02040503050406030204" pitchFamily="18" charset="0"/>
                            <a:cs typeface="Cambria" panose="02040503050406030204" pitchFamily="18" charset="0"/>
                          </a:rPr>
                          <m:t>𝒒</m:t>
                        </m:r>
                      </m:e>
                    </m:d>
                    <m:r>
                      <a:rPr lang="en-US" sz="3200" i="1">
                        <a:solidFill>
                          <a:srgbClr val="000000"/>
                        </a:solidFill>
                        <a:latin typeface="Cambria Math" panose="02040503050406030204" pitchFamily="18" charset="0"/>
                        <a:ea typeface="Cambria" panose="02040503050406030204" pitchFamily="18" charset="0"/>
                        <a:cs typeface="Cambria" panose="02040503050406030204" pitchFamily="18" charset="0"/>
                      </a:rPr>
                      <m:t>=</m:t>
                    </m:r>
                    <m:f>
                      <m:fPr>
                        <m:ctrlPr>
                          <a:rPr lang="en-US" sz="3200" i="1">
                            <a:effectLst/>
                            <a:latin typeface="Cambria Math" panose="02040503050406030204" pitchFamily="18" charset="0"/>
                          </a:rPr>
                        </m:ctrlPr>
                      </m:fPr>
                      <m:num>
                        <m:r>
                          <a:rPr lang="en-US" sz="3200" b="1" i="1">
                            <a:solidFill>
                              <a:srgbClr val="000000"/>
                            </a:solidFill>
                            <a:latin typeface="Cambria Math" panose="02040503050406030204" pitchFamily="18" charset="0"/>
                            <a:ea typeface="Cambria" panose="02040503050406030204" pitchFamily="18" charset="0"/>
                            <a:cs typeface="Cambria" panose="02040503050406030204" pitchFamily="18" charset="0"/>
                          </a:rPr>
                          <m:t>𝒅</m:t>
                        </m:r>
                        <m:r>
                          <a:rPr lang="en-US" sz="3200" b="1" i="1">
                            <a:solidFill>
                              <a:srgbClr val="000000"/>
                            </a:solidFill>
                            <a:latin typeface="Cambria Math" panose="02040503050406030204" pitchFamily="18" charset="0"/>
                            <a:ea typeface="Cambria" panose="02040503050406030204" pitchFamily="18" charset="0"/>
                            <a:cs typeface="Cambria" panose="02040503050406030204" pitchFamily="18" charset="0"/>
                          </a:rPr>
                          <m:t>𝝋</m:t>
                        </m:r>
                      </m:num>
                      <m:den>
                        <m:r>
                          <a:rPr lang="en-US" sz="3200" b="1" i="1">
                            <a:solidFill>
                              <a:srgbClr val="000000"/>
                            </a:solidFill>
                            <a:latin typeface="Cambria Math" panose="02040503050406030204" pitchFamily="18" charset="0"/>
                            <a:ea typeface="Cambria" panose="02040503050406030204" pitchFamily="18" charset="0"/>
                            <a:cs typeface="Cambria" panose="02040503050406030204" pitchFamily="18" charset="0"/>
                          </a:rPr>
                          <m:t>𝒅𝒒</m:t>
                        </m:r>
                      </m:den>
                    </m:f>
                  </m:oMath>
                </a14:m>
                <a:endParaRPr lang="en-US" sz="3200" dirty="0"/>
              </a:p>
            </p:txBody>
          </p:sp>
        </mc:Choice>
        <mc:Fallback xmlns="">
          <p:sp>
            <p:nvSpPr>
              <p:cNvPr id="10" name="Rectangle 9"/>
              <p:cNvSpPr>
                <a:spLocks noRot="1" noChangeAspect="1" noMove="1" noResize="1" noEditPoints="1" noAdjustHandles="1" noChangeArrowheads="1" noChangeShapeType="1" noTextEdit="1"/>
              </p:cNvSpPr>
              <p:nvPr/>
            </p:nvSpPr>
            <p:spPr>
              <a:xfrm>
                <a:off x="3174145" y="1649208"/>
                <a:ext cx="2389095" cy="871842"/>
              </a:xfrm>
              <a:prstGeom prst="rect">
                <a:avLst/>
              </a:prstGeom>
              <a:blipFill>
                <a:blip r:embed="rId6"/>
                <a:stretch>
                  <a:fillRect l="-6633" b="-4196"/>
                </a:stretch>
              </a:blipFill>
            </p:spPr>
            <p:txBody>
              <a:bodyPr/>
              <a:lstStyle/>
              <a:p>
                <a:r>
                  <a:rPr lang="en-US">
                    <a:noFill/>
                  </a:rPr>
                  <a:t> </a:t>
                </a:r>
              </a:p>
            </p:txBody>
          </p:sp>
        </mc:Fallback>
      </mc:AlternateContent>
      <p:sp>
        <p:nvSpPr>
          <p:cNvPr id="11" name="TextBox 10"/>
          <p:cNvSpPr txBox="1"/>
          <p:nvPr/>
        </p:nvSpPr>
        <p:spPr>
          <a:xfrm>
            <a:off x="1088197" y="5502674"/>
            <a:ext cx="901967" cy="369332"/>
          </a:xfrm>
          <a:prstGeom prst="rect">
            <a:avLst/>
          </a:prstGeom>
          <a:noFill/>
        </p:spPr>
        <p:txBody>
          <a:bodyPr wrap="square" rtlCol="0">
            <a:spAutoFit/>
          </a:bodyPr>
          <a:lstStyle/>
          <a:p>
            <a:r>
              <a:rPr lang="en-US" dirty="0"/>
              <a:t>[Chua]</a:t>
            </a:r>
          </a:p>
        </p:txBody>
      </p:sp>
      <p:sp>
        <p:nvSpPr>
          <p:cNvPr id="12" name="TextBox 11"/>
          <p:cNvSpPr txBox="1"/>
          <p:nvPr/>
        </p:nvSpPr>
        <p:spPr>
          <a:xfrm>
            <a:off x="4704634" y="5376078"/>
            <a:ext cx="1170896" cy="369332"/>
          </a:xfrm>
          <a:prstGeom prst="rect">
            <a:avLst/>
          </a:prstGeom>
          <a:noFill/>
        </p:spPr>
        <p:txBody>
          <a:bodyPr wrap="square" rtlCol="0">
            <a:spAutoFit/>
          </a:bodyPr>
          <a:lstStyle/>
          <a:p>
            <a:r>
              <a:rPr lang="en-US" dirty="0"/>
              <a:t>[</a:t>
            </a:r>
            <a:r>
              <a:rPr lang="en-US" dirty="0" err="1"/>
              <a:t>Kuekes</a:t>
            </a:r>
            <a:r>
              <a:rPr lang="en-US" dirty="0"/>
              <a:t>]</a:t>
            </a:r>
          </a:p>
        </p:txBody>
      </p:sp>
      <p:sp>
        <p:nvSpPr>
          <p:cNvPr id="13" name="TextBox 12"/>
          <p:cNvSpPr txBox="1"/>
          <p:nvPr/>
        </p:nvSpPr>
        <p:spPr>
          <a:xfrm>
            <a:off x="9914537" y="5284497"/>
            <a:ext cx="981551" cy="369332"/>
          </a:xfrm>
          <a:prstGeom prst="rect">
            <a:avLst/>
          </a:prstGeom>
          <a:noFill/>
        </p:spPr>
        <p:txBody>
          <a:bodyPr wrap="none" rtlCol="0">
            <a:spAutoFit/>
          </a:bodyPr>
          <a:lstStyle/>
          <a:p>
            <a:r>
              <a:rPr lang="en-US" dirty="0"/>
              <a:t>[</a:t>
            </a:r>
            <a:r>
              <a:rPr lang="en-US" dirty="0" err="1"/>
              <a:t>Kuekes</a:t>
            </a:r>
            <a:r>
              <a:rPr lang="en-US" dirty="0"/>
              <a:t>]</a:t>
            </a:r>
          </a:p>
        </p:txBody>
      </p:sp>
    </p:spTree>
    <p:extLst>
      <p:ext uri="{BB962C8B-B14F-4D97-AF65-F5344CB8AC3E}">
        <p14:creationId xmlns:p14="http://schemas.microsoft.com/office/powerpoint/2010/main" val="3413773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374" y="800849"/>
            <a:ext cx="9657272" cy="845389"/>
          </a:xfrm>
        </p:spPr>
        <p:txBody>
          <a:bodyPr>
            <a:noAutofit/>
          </a:bodyPr>
          <a:lstStyle/>
          <a:p>
            <a:pPr lvl="2" algn="l" rtl="0">
              <a:lnSpc>
                <a:spcPct val="90000"/>
              </a:lnSpc>
              <a:spcBef>
                <a:spcPct val="0"/>
              </a:spcBef>
            </a:pPr>
            <a:r>
              <a:rPr lang="en-US" sz="4000" b="1" dirty="0" err="1">
                <a:latin typeface="+mj-lt"/>
              </a:rPr>
              <a:t>Memristor</a:t>
            </a:r>
            <a:r>
              <a:rPr lang="en-US" sz="4000" b="1" dirty="0">
                <a:latin typeface="+mj-lt"/>
              </a:rPr>
              <a:t>-Nanowire Crossbar Area Estimation</a:t>
            </a:r>
            <a:br>
              <a:rPr lang="en-US" sz="4000" b="1" dirty="0">
                <a:latin typeface="+mj-lt"/>
              </a:rPr>
            </a:br>
            <a:endParaRPr lang="en-US" sz="4000" b="1" dirty="0">
              <a:latin typeface="+mj-lt"/>
            </a:endParaRPr>
          </a:p>
        </p:txBody>
      </p:sp>
      <p:sp>
        <p:nvSpPr>
          <p:cNvPr id="3" name="Content Placeholder 2"/>
          <p:cNvSpPr>
            <a:spLocks noGrp="1"/>
          </p:cNvSpPr>
          <p:nvPr>
            <p:ph idx="1"/>
          </p:nvPr>
        </p:nvSpPr>
        <p:spPr/>
        <p:txBody>
          <a:bodyPr>
            <a:normAutofit/>
          </a:bodyPr>
          <a:lstStyle/>
          <a:p>
            <a:r>
              <a:rPr lang="en-US" dirty="0" err="1"/>
              <a:t>Borghetti</a:t>
            </a:r>
            <a:r>
              <a:rPr lang="en-US" dirty="0"/>
              <a:t> et al. of Hewlett Packard fabricated 40 nm half-pitch </a:t>
            </a:r>
            <a:r>
              <a:rPr lang="en-US" dirty="0" err="1"/>
              <a:t>memristor</a:t>
            </a:r>
            <a:r>
              <a:rPr lang="en-US" dirty="0"/>
              <a:t> crossbars using nanoimprint lithography on the same silicon substrate with CMOS, for fully integrated hybrid circuits. </a:t>
            </a:r>
          </a:p>
          <a:p>
            <a:r>
              <a:rPr lang="en-US" dirty="0"/>
              <a:t>Half-pitch is defined as half the distance between two nanowires from center to center. Therefore, the width of nanowire=40 nm, spacing of nanowire =40 nm and the center to center distance is 80nm.</a:t>
            </a:r>
          </a:p>
          <a:p>
            <a:r>
              <a:rPr lang="en-US" dirty="0" err="1"/>
              <a:t>Strukov</a:t>
            </a:r>
            <a:r>
              <a:rPr lang="en-US" dirty="0"/>
              <a:t> [6] proposed 8 nm half-pitch for nanowire crossbars based on simulations.</a:t>
            </a:r>
          </a:p>
          <a:p>
            <a:endParaRPr lang="en-US" dirty="0"/>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40</a:t>
            </a:fld>
            <a:endParaRPr lang="en-US"/>
          </a:p>
        </p:txBody>
      </p:sp>
    </p:spTree>
    <p:extLst>
      <p:ext uri="{BB962C8B-B14F-4D97-AF65-F5344CB8AC3E}">
        <p14:creationId xmlns:p14="http://schemas.microsoft.com/office/powerpoint/2010/main" val="3049657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40 nm half-pitch </a:t>
            </a:r>
            <a:r>
              <a:rPr lang="en-US" dirty="0" err="1"/>
              <a:t>memristor</a:t>
            </a:r>
            <a:r>
              <a:rPr lang="en-US" dirty="0"/>
              <a:t> crossbars</a:t>
            </a:r>
          </a:p>
        </p:txBody>
      </p:sp>
      <p:sp>
        <p:nvSpPr>
          <p:cNvPr id="3" name="Content Placeholder 2"/>
          <p:cNvSpPr>
            <a:spLocks noGrp="1"/>
          </p:cNvSpPr>
          <p:nvPr>
            <p:ph sz="half" idx="1"/>
          </p:nvPr>
        </p:nvSpPr>
        <p:spPr/>
        <p:txBody>
          <a:bodyPr>
            <a:normAutofit fontScale="92500" lnSpcReduction="10000"/>
          </a:bodyPr>
          <a:lstStyle/>
          <a:p>
            <a:r>
              <a:rPr lang="en-US" dirty="0"/>
              <a:t>X-direction distance = (Full-pitch between nanowires * number of nanowires in the middle) + (Half of two side nanowires on both ends). </a:t>
            </a:r>
          </a:p>
          <a:p>
            <a:r>
              <a:rPr lang="en-US" dirty="0"/>
              <a:t>Half of each nanowire = 20nm;</a:t>
            </a:r>
          </a:p>
          <a:p>
            <a:r>
              <a:rPr lang="en-US" dirty="0"/>
              <a:t> X-direction distance = (80 * 7) + (20) = 600 nm;</a:t>
            </a:r>
          </a:p>
          <a:p>
            <a:r>
              <a:rPr lang="en-US" dirty="0"/>
              <a:t>Similarly, Y-direction distance = 600 nm;</a:t>
            </a:r>
          </a:p>
          <a:p>
            <a:r>
              <a:rPr lang="en-US" dirty="0"/>
              <a:t>Thus the total area of 8x8 crossbar = 0.6 * 0.6 µm</a:t>
            </a:r>
            <a:r>
              <a:rPr lang="en-US" baseline="30000" dirty="0"/>
              <a:t>2</a:t>
            </a:r>
            <a:r>
              <a:rPr lang="en-US" dirty="0"/>
              <a:t> = 0.36 µm</a:t>
            </a:r>
            <a:r>
              <a:rPr lang="en-US" baseline="30000" dirty="0"/>
              <a:t>2</a:t>
            </a:r>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01981" y="1690688"/>
            <a:ext cx="2670279" cy="1859441"/>
          </a:xfrm>
        </p:spPr>
      </p:pic>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41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679" y="4241868"/>
            <a:ext cx="5236234" cy="830463"/>
          </a:xfrm>
          <a:prstGeom prst="rect">
            <a:avLst/>
          </a:prstGeom>
        </p:spPr>
      </p:pic>
    </p:spTree>
    <p:extLst>
      <p:ext uri="{BB962C8B-B14F-4D97-AF65-F5344CB8AC3E}">
        <p14:creationId xmlns:p14="http://schemas.microsoft.com/office/powerpoint/2010/main" val="3599366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Calculated Area of </a:t>
            </a:r>
            <a:r>
              <a:rPr lang="en-US" dirty="0" err="1"/>
              <a:t>Memristor</a:t>
            </a:r>
            <a:r>
              <a:rPr lang="en-US" dirty="0"/>
              <a:t> Crossbar Blocks in the ED Pipeline </a:t>
            </a:r>
            <a:r>
              <a:rPr lang="en-US" dirty="0" err="1"/>
              <a:t>Datapath</a:t>
            </a:r>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42</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23859874"/>
              </p:ext>
            </p:extLst>
          </p:nvPr>
        </p:nvGraphicFramePr>
        <p:xfrm>
          <a:off x="838199" y="2260120"/>
          <a:ext cx="9651521" cy="4419600"/>
        </p:xfrm>
        <a:graphic>
          <a:graphicData uri="http://schemas.openxmlformats.org/drawingml/2006/table">
            <a:tbl>
              <a:tblPr firstRow="1" firstCol="1" bandRow="1">
                <a:tableStyleId>{16D9F66E-5EB9-4882-86FB-DCBF35E3C3E4}</a:tableStyleId>
              </a:tblPr>
              <a:tblGrid>
                <a:gridCol w="3216800">
                  <a:extLst>
                    <a:ext uri="{9D8B030D-6E8A-4147-A177-3AD203B41FA5}">
                      <a16:colId xmlns:a16="http://schemas.microsoft.com/office/drawing/2014/main" val="3061826777"/>
                    </a:ext>
                  </a:extLst>
                </a:gridCol>
                <a:gridCol w="3217921">
                  <a:extLst>
                    <a:ext uri="{9D8B030D-6E8A-4147-A177-3AD203B41FA5}">
                      <a16:colId xmlns:a16="http://schemas.microsoft.com/office/drawing/2014/main" val="2519488857"/>
                    </a:ext>
                  </a:extLst>
                </a:gridCol>
                <a:gridCol w="3216800">
                  <a:extLst>
                    <a:ext uri="{9D8B030D-6E8A-4147-A177-3AD203B41FA5}">
                      <a16:colId xmlns:a16="http://schemas.microsoft.com/office/drawing/2014/main" val="1744632124"/>
                    </a:ext>
                  </a:extLst>
                </a:gridCol>
              </a:tblGrid>
              <a:tr h="968147">
                <a:tc>
                  <a:txBody>
                    <a:bodyPr/>
                    <a:lstStyle/>
                    <a:p>
                      <a:pPr marL="0" marR="0" indent="0" algn="ctr">
                        <a:lnSpc>
                          <a:spcPct val="175000"/>
                        </a:lnSpc>
                        <a:spcBef>
                          <a:spcPts val="0"/>
                        </a:spcBef>
                        <a:spcAft>
                          <a:spcPts val="0"/>
                        </a:spcAft>
                      </a:pPr>
                      <a:r>
                        <a:rPr lang="en-US" sz="2000" dirty="0">
                          <a:effectLst/>
                        </a:rPr>
                        <a:t>Component</a:t>
                      </a:r>
                    </a:p>
                    <a:p>
                      <a:pPr marL="0" marR="0" indent="0" algn="ctr">
                        <a:lnSpc>
                          <a:spcPct val="200000"/>
                        </a:lnSpc>
                        <a:spcBef>
                          <a:spcPts val="0"/>
                        </a:spcBef>
                        <a:spcAft>
                          <a:spcPts val="20"/>
                        </a:spcAft>
                      </a:pPr>
                      <a:r>
                        <a:rPr lang="en-US" sz="2000" dirty="0">
                          <a:effectLst/>
                        </a:rPr>
                        <a:t> </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indent="0" algn="ctr">
                        <a:lnSpc>
                          <a:spcPct val="200000"/>
                        </a:lnSpc>
                        <a:spcBef>
                          <a:spcPts val="0"/>
                        </a:spcBef>
                        <a:spcAft>
                          <a:spcPts val="20"/>
                        </a:spcAft>
                      </a:pPr>
                      <a:r>
                        <a:rPr lang="en-US" sz="2000" dirty="0">
                          <a:effectLst/>
                        </a:rPr>
                        <a:t>Memristors</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indent="0" algn="ctr">
                        <a:lnSpc>
                          <a:spcPct val="175000"/>
                        </a:lnSpc>
                        <a:spcBef>
                          <a:spcPts val="0"/>
                        </a:spcBef>
                        <a:spcAft>
                          <a:spcPts val="0"/>
                        </a:spcAft>
                      </a:pPr>
                      <a:r>
                        <a:rPr lang="en-US" sz="2000" dirty="0">
                          <a:effectLst/>
                        </a:rPr>
                        <a:t>Area(µm</a:t>
                      </a:r>
                      <a:r>
                        <a:rPr lang="en-US" sz="2000" baseline="30000" dirty="0">
                          <a:effectLst/>
                        </a:rPr>
                        <a:t>2</a:t>
                      </a:r>
                      <a:r>
                        <a:rPr lang="en-US" sz="2000" dirty="0">
                          <a:effectLst/>
                        </a:rPr>
                        <a:t>)</a:t>
                      </a:r>
                    </a:p>
                    <a:p>
                      <a:pPr marL="0" marR="0" indent="0" algn="ctr">
                        <a:lnSpc>
                          <a:spcPct val="200000"/>
                        </a:lnSpc>
                        <a:spcBef>
                          <a:spcPts val="0"/>
                        </a:spcBef>
                        <a:spcAft>
                          <a:spcPts val="20"/>
                        </a:spcAft>
                      </a:pPr>
                      <a:r>
                        <a:rPr lang="en-US" sz="2000" dirty="0">
                          <a:effectLst/>
                        </a:rPr>
                        <a:t> </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4257572821"/>
                  </a:ext>
                </a:extLst>
              </a:tr>
              <a:tr h="426567">
                <a:tc>
                  <a:txBody>
                    <a:bodyPr/>
                    <a:lstStyle/>
                    <a:p>
                      <a:pPr marL="6350" marR="0" indent="-6350" algn="ctr">
                        <a:lnSpc>
                          <a:spcPct val="175000"/>
                        </a:lnSpc>
                        <a:spcBef>
                          <a:spcPts val="0"/>
                        </a:spcBef>
                        <a:spcAft>
                          <a:spcPts val="20"/>
                        </a:spcAft>
                      </a:pPr>
                      <a:r>
                        <a:rPr lang="en-US" sz="2000" dirty="0">
                          <a:effectLst/>
                        </a:rPr>
                        <a:t>8-bit sub</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a:effectLst/>
                        </a:rPr>
                        <a:t>8x8</a:t>
                      </a:r>
                      <a:endParaRPr lang="en-US" sz="20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a:effectLst/>
                        </a:rPr>
                        <a:t>0.36</a:t>
                      </a:r>
                      <a:endParaRPr lang="en-US" sz="20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980768668"/>
                  </a:ext>
                </a:extLst>
              </a:tr>
              <a:tr h="426567">
                <a:tc>
                  <a:txBody>
                    <a:bodyPr/>
                    <a:lstStyle/>
                    <a:p>
                      <a:pPr marL="6350" marR="0" indent="-6350" algn="ctr">
                        <a:lnSpc>
                          <a:spcPct val="175000"/>
                        </a:lnSpc>
                        <a:spcBef>
                          <a:spcPts val="0"/>
                        </a:spcBef>
                        <a:spcAft>
                          <a:spcPts val="20"/>
                        </a:spcAft>
                      </a:pPr>
                      <a:r>
                        <a:rPr lang="en-US" sz="2000" dirty="0">
                          <a:effectLst/>
                        </a:rPr>
                        <a:t>LUT</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a:effectLst/>
                        </a:rPr>
                        <a:t>256x16</a:t>
                      </a:r>
                      <a:endParaRPr lang="en-US" sz="20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a:effectLst/>
                        </a:rPr>
                        <a:t>23.04</a:t>
                      </a:r>
                      <a:endParaRPr lang="en-US" sz="20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3613702326"/>
                  </a:ext>
                </a:extLst>
              </a:tr>
              <a:tr h="426567">
                <a:tc>
                  <a:txBody>
                    <a:bodyPr/>
                    <a:lstStyle/>
                    <a:p>
                      <a:pPr marL="6350" marR="0" indent="-6350" algn="ctr">
                        <a:lnSpc>
                          <a:spcPct val="175000"/>
                        </a:lnSpc>
                        <a:spcBef>
                          <a:spcPts val="0"/>
                        </a:spcBef>
                        <a:spcAft>
                          <a:spcPts val="20"/>
                        </a:spcAft>
                      </a:pPr>
                      <a:r>
                        <a:rPr lang="en-US" sz="2000" dirty="0">
                          <a:effectLst/>
                        </a:rPr>
                        <a:t>18-bit adder</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dirty="0">
                          <a:effectLst/>
                        </a:rPr>
                        <a:t>8x18</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a:effectLst/>
                        </a:rPr>
                        <a:t>0.81</a:t>
                      </a:r>
                      <a:endParaRPr lang="en-US" sz="20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991852410"/>
                  </a:ext>
                </a:extLst>
              </a:tr>
              <a:tr h="426567">
                <a:tc>
                  <a:txBody>
                    <a:bodyPr/>
                    <a:lstStyle/>
                    <a:p>
                      <a:pPr marL="6350" marR="0" indent="-6350" algn="ctr">
                        <a:lnSpc>
                          <a:spcPct val="175000"/>
                        </a:lnSpc>
                        <a:spcBef>
                          <a:spcPts val="0"/>
                        </a:spcBef>
                        <a:spcAft>
                          <a:spcPts val="20"/>
                        </a:spcAft>
                      </a:pPr>
                      <a:r>
                        <a:rPr lang="en-US" sz="2000">
                          <a:effectLst/>
                        </a:rPr>
                        <a:t>18-bit comp</a:t>
                      </a:r>
                      <a:endParaRPr lang="en-US" sz="20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dirty="0">
                          <a:effectLst/>
                        </a:rPr>
                        <a:t>8x18</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dirty="0">
                          <a:effectLst/>
                        </a:rPr>
                        <a:t>0.81</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2880848180"/>
                  </a:ext>
                </a:extLst>
              </a:tr>
              <a:tr h="426567">
                <a:tc>
                  <a:txBody>
                    <a:bodyPr/>
                    <a:lstStyle/>
                    <a:p>
                      <a:pPr marL="6350" marR="0" indent="-6350" algn="ctr">
                        <a:lnSpc>
                          <a:spcPct val="175000"/>
                        </a:lnSpc>
                        <a:spcBef>
                          <a:spcPts val="0"/>
                        </a:spcBef>
                        <a:spcAft>
                          <a:spcPts val="20"/>
                        </a:spcAft>
                      </a:pPr>
                      <a:r>
                        <a:rPr lang="en-US" sz="2000">
                          <a:effectLst/>
                        </a:rPr>
                        <a:t>18-bit mux</a:t>
                      </a:r>
                      <a:endParaRPr lang="en-US" sz="20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dirty="0">
                          <a:effectLst/>
                        </a:rPr>
                        <a:t>5x18</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6350" marR="0" indent="-6350" algn="ctr">
                        <a:lnSpc>
                          <a:spcPct val="175000"/>
                        </a:lnSpc>
                        <a:spcBef>
                          <a:spcPts val="0"/>
                        </a:spcBef>
                        <a:spcAft>
                          <a:spcPts val="20"/>
                        </a:spcAft>
                      </a:pPr>
                      <a:r>
                        <a:rPr lang="en-US" sz="2000" dirty="0">
                          <a:effectLst/>
                        </a:rPr>
                        <a:t>0.51</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4097056358"/>
                  </a:ext>
                </a:extLst>
              </a:tr>
              <a:tr h="478978">
                <a:tc>
                  <a:txBody>
                    <a:bodyPr/>
                    <a:lstStyle/>
                    <a:p>
                      <a:pPr marL="0" marR="0" indent="0" algn="ctr">
                        <a:lnSpc>
                          <a:spcPct val="200000"/>
                        </a:lnSpc>
                        <a:spcBef>
                          <a:spcPts val="0"/>
                        </a:spcBef>
                        <a:spcAft>
                          <a:spcPts val="20"/>
                        </a:spcAft>
                      </a:pPr>
                      <a:r>
                        <a:rPr lang="en-US" sz="2000">
                          <a:effectLst/>
                        </a:rPr>
                        <a:t>Total</a:t>
                      </a:r>
                      <a:endParaRPr lang="en-US" sz="20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indent="0" algn="ctr">
                        <a:lnSpc>
                          <a:spcPct val="200000"/>
                        </a:lnSpc>
                        <a:spcBef>
                          <a:spcPts val="0"/>
                        </a:spcBef>
                        <a:spcAft>
                          <a:spcPts val="20"/>
                        </a:spcAft>
                      </a:pPr>
                      <a:r>
                        <a:rPr lang="en-US" sz="2000">
                          <a:effectLst/>
                        </a:rPr>
                        <a:t> </a:t>
                      </a:r>
                      <a:endParaRPr lang="en-US" sz="20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tc>
                  <a:txBody>
                    <a:bodyPr/>
                    <a:lstStyle/>
                    <a:p>
                      <a:pPr marL="0" marR="0" indent="0" algn="ctr">
                        <a:lnSpc>
                          <a:spcPct val="200000"/>
                        </a:lnSpc>
                        <a:spcBef>
                          <a:spcPts val="0"/>
                        </a:spcBef>
                        <a:spcAft>
                          <a:spcPts val="20"/>
                        </a:spcAft>
                      </a:pPr>
                      <a:r>
                        <a:rPr lang="en-US" sz="2000" dirty="0">
                          <a:effectLst/>
                        </a:rPr>
                        <a:t>25.53</a:t>
                      </a:r>
                      <a:endParaRPr lang="en-US" sz="2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tc>
                <a:extLst>
                  <a:ext uri="{0D108BD9-81ED-4DB2-BD59-A6C34878D82A}">
                    <a16:rowId xmlns:a16="http://schemas.microsoft.com/office/drawing/2014/main" val="1787375175"/>
                  </a:ext>
                </a:extLst>
              </a:tr>
            </a:tbl>
          </a:graphicData>
        </a:graphic>
      </p:graphicFrame>
      <p:sp>
        <p:nvSpPr>
          <p:cNvPr id="10"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34211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Datapath</a:t>
            </a:r>
            <a:r>
              <a:rPr lang="en-US" dirty="0"/>
              <a:t>, </a:t>
            </a:r>
            <a:r>
              <a:rPr lang="en-US" dirty="0" err="1"/>
              <a:t>MsRAM</a:t>
            </a:r>
            <a:r>
              <a:rPr lang="en-US" dirty="0"/>
              <a:t> and Total Area of ED Pipeline</a:t>
            </a:r>
          </a:p>
        </p:txBody>
      </p:sp>
      <p:sp>
        <p:nvSpPr>
          <p:cNvPr id="3" name="Content Placeholder 2"/>
          <p:cNvSpPr>
            <a:spLocks noGrp="1"/>
          </p:cNvSpPr>
          <p:nvPr>
            <p:ph idx="1"/>
          </p:nvPr>
        </p:nvSpPr>
        <p:spPr/>
        <p:txBody>
          <a:bodyPr>
            <a:normAutofit fontScale="92500" lnSpcReduction="20000"/>
          </a:bodyPr>
          <a:lstStyle/>
          <a:p>
            <a:r>
              <a:rPr lang="en-US" dirty="0"/>
              <a:t>Since the total number of micro-pulses for the complete pipeline is 1027 and the total number of control bits is 21, therefore the total </a:t>
            </a:r>
            <a:r>
              <a:rPr lang="en-US" dirty="0" err="1"/>
              <a:t>MsRAM</a:t>
            </a:r>
            <a:r>
              <a:rPr lang="en-US" dirty="0"/>
              <a:t> area was calculated:</a:t>
            </a:r>
          </a:p>
          <a:p>
            <a:r>
              <a:rPr lang="en-US" dirty="0" err="1"/>
              <a:t>MsRAM</a:t>
            </a:r>
            <a:r>
              <a:rPr lang="en-US" dirty="0"/>
              <a:t> area = ((Total number of micro-pulses * Total number of control bits) * Total area for 8x8 crossbar)/Total number of memristors in an 8x8 crossbar.</a:t>
            </a:r>
          </a:p>
          <a:p>
            <a:r>
              <a:rPr lang="en-US" dirty="0"/>
              <a:t>Thus, the total </a:t>
            </a:r>
            <a:r>
              <a:rPr lang="en-US" dirty="0" err="1"/>
              <a:t>MsRAM</a:t>
            </a:r>
            <a:r>
              <a:rPr lang="en-US" dirty="0"/>
              <a:t> area for the ED pipeline is calculated as 121.31µm</a:t>
            </a:r>
            <a:r>
              <a:rPr lang="en-US" baseline="30000" dirty="0"/>
              <a:t>2</a:t>
            </a:r>
            <a:r>
              <a:rPr lang="en-US" dirty="0"/>
              <a:t>.</a:t>
            </a:r>
          </a:p>
          <a:p>
            <a:r>
              <a:rPr lang="en-US" dirty="0"/>
              <a:t>Based on 40nm half-pitch, the estimated area of the proposed ED pipeline </a:t>
            </a:r>
            <a:r>
              <a:rPr lang="en-US" dirty="0" err="1"/>
              <a:t>datapath</a:t>
            </a:r>
            <a:r>
              <a:rPr lang="en-US" dirty="0"/>
              <a:t> is 25.5µm</a:t>
            </a:r>
            <a:r>
              <a:rPr lang="en-US" baseline="30000" dirty="0"/>
              <a:t>2</a:t>
            </a:r>
            <a:r>
              <a:rPr lang="en-US" dirty="0"/>
              <a:t>, with corresponding </a:t>
            </a:r>
            <a:r>
              <a:rPr lang="en-US" dirty="0" err="1"/>
              <a:t>MsRAM</a:t>
            </a:r>
            <a:r>
              <a:rPr lang="en-US" dirty="0"/>
              <a:t> area in Pulse Generator is 121µm</a:t>
            </a:r>
            <a:r>
              <a:rPr lang="en-US" baseline="30000" dirty="0"/>
              <a:t>2</a:t>
            </a:r>
            <a:r>
              <a:rPr lang="en-US" dirty="0"/>
              <a:t>. </a:t>
            </a:r>
            <a:r>
              <a:rPr lang="en-US" baseline="30000" dirty="0"/>
              <a:t> </a:t>
            </a:r>
            <a:r>
              <a:rPr lang="en-US" dirty="0"/>
              <a:t>Therefore, the total area consumed by the complete ED pipeline is 146µm</a:t>
            </a:r>
            <a:r>
              <a:rPr lang="en-US" baseline="30000" dirty="0"/>
              <a:t>2</a:t>
            </a:r>
            <a:r>
              <a:rPr lang="en-US" dirty="0"/>
              <a:t>.</a:t>
            </a:r>
          </a:p>
          <a:p>
            <a:r>
              <a:rPr lang="en-US" dirty="0"/>
              <a:t>Based on </a:t>
            </a:r>
            <a:r>
              <a:rPr lang="en-US" dirty="0" err="1"/>
              <a:t>Strukov’s</a:t>
            </a:r>
            <a:r>
              <a:rPr lang="en-US" dirty="0"/>
              <a:t> 8nm half-pitch nanowires, the total area requirement of the same ED pipeline is only 5.9µm</a:t>
            </a:r>
            <a:r>
              <a:rPr lang="en-US" baseline="30000" dirty="0"/>
              <a:t>2</a:t>
            </a:r>
            <a:r>
              <a:rPr lang="en-US" dirty="0"/>
              <a:t>.</a:t>
            </a:r>
          </a:p>
          <a:p>
            <a:endParaRPr lang="en-US" dirty="0"/>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43</a:t>
            </a:fld>
            <a:endParaRPr lang="en-US"/>
          </a:p>
        </p:txBody>
      </p:sp>
    </p:spTree>
    <p:extLst>
      <p:ext uri="{BB962C8B-B14F-4D97-AF65-F5344CB8AC3E}">
        <p14:creationId xmlns:p14="http://schemas.microsoft.com/office/powerpoint/2010/main" val="1124601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1953C-B00C-4551-82B3-4EF64C921465}" type="datetime1">
              <a:rPr lang="en-US" smtClean="0"/>
              <a:t>5/1/2016</a:t>
            </a:fld>
            <a:endParaRPr lang="en-US"/>
          </a:p>
        </p:txBody>
      </p:sp>
      <p:sp>
        <p:nvSpPr>
          <p:cNvPr id="3" name="Slide Number Placeholder 2"/>
          <p:cNvSpPr>
            <a:spLocks noGrp="1"/>
          </p:cNvSpPr>
          <p:nvPr>
            <p:ph type="sldNum" sz="quarter" idx="12"/>
          </p:nvPr>
        </p:nvSpPr>
        <p:spPr/>
        <p:txBody>
          <a:bodyPr/>
          <a:lstStyle/>
          <a:p>
            <a:fld id="{23F53AE0-3992-4311-AC3D-CA159C1B5172}" type="slidenum">
              <a:rPr lang="en-US" smtClean="0"/>
              <a:t>44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42996100"/>
              </p:ext>
            </p:extLst>
          </p:nvPr>
        </p:nvGraphicFramePr>
        <p:xfrm>
          <a:off x="4106174" y="279103"/>
          <a:ext cx="7444594" cy="6534943"/>
        </p:xfrm>
        <a:graphic>
          <a:graphicData uri="http://schemas.openxmlformats.org/drawingml/2006/table">
            <a:tbl>
              <a:tblPr firstRow="1" firstCol="1" bandRow="1">
                <a:tableStyleId>{16D9F66E-5EB9-4882-86FB-DCBF35E3C3E4}</a:tableStyleId>
              </a:tblPr>
              <a:tblGrid>
                <a:gridCol w="1391657">
                  <a:extLst>
                    <a:ext uri="{9D8B030D-6E8A-4147-A177-3AD203B41FA5}">
                      <a16:colId xmlns:a16="http://schemas.microsoft.com/office/drawing/2014/main" val="182185703"/>
                    </a:ext>
                  </a:extLst>
                </a:gridCol>
                <a:gridCol w="1024343">
                  <a:extLst>
                    <a:ext uri="{9D8B030D-6E8A-4147-A177-3AD203B41FA5}">
                      <a16:colId xmlns:a16="http://schemas.microsoft.com/office/drawing/2014/main" val="2270169880"/>
                    </a:ext>
                  </a:extLst>
                </a:gridCol>
                <a:gridCol w="1210586">
                  <a:extLst>
                    <a:ext uri="{9D8B030D-6E8A-4147-A177-3AD203B41FA5}">
                      <a16:colId xmlns:a16="http://schemas.microsoft.com/office/drawing/2014/main" val="415864733"/>
                    </a:ext>
                  </a:extLst>
                </a:gridCol>
                <a:gridCol w="1210586">
                  <a:extLst>
                    <a:ext uri="{9D8B030D-6E8A-4147-A177-3AD203B41FA5}">
                      <a16:colId xmlns:a16="http://schemas.microsoft.com/office/drawing/2014/main" val="3257549043"/>
                    </a:ext>
                  </a:extLst>
                </a:gridCol>
                <a:gridCol w="1303711">
                  <a:extLst>
                    <a:ext uri="{9D8B030D-6E8A-4147-A177-3AD203B41FA5}">
                      <a16:colId xmlns:a16="http://schemas.microsoft.com/office/drawing/2014/main" val="4062211419"/>
                    </a:ext>
                  </a:extLst>
                </a:gridCol>
                <a:gridCol w="1303711">
                  <a:extLst>
                    <a:ext uri="{9D8B030D-6E8A-4147-A177-3AD203B41FA5}">
                      <a16:colId xmlns:a16="http://schemas.microsoft.com/office/drawing/2014/main" val="3100691981"/>
                    </a:ext>
                  </a:extLst>
                </a:gridCol>
              </a:tblGrid>
              <a:tr h="1484841">
                <a:tc rowSpan="2">
                  <a:txBody>
                    <a:bodyPr/>
                    <a:lstStyle/>
                    <a:p>
                      <a:pPr marL="0" marR="0" algn="ctr">
                        <a:lnSpc>
                          <a:spcPct val="107000"/>
                        </a:lnSpc>
                        <a:spcBef>
                          <a:spcPts val="0"/>
                        </a:spcBef>
                        <a:spcAft>
                          <a:spcPts val="0"/>
                        </a:spcAft>
                      </a:pPr>
                      <a:r>
                        <a:rPr lang="en-US" sz="1400" dirty="0">
                          <a:effectLst/>
                        </a:rPr>
                        <a:t>Block</a:t>
                      </a:r>
                    </a:p>
                    <a:p>
                      <a:pPr marL="6350" marR="0" indent="-6350" algn="ctr">
                        <a:lnSpc>
                          <a:spcPct val="175000"/>
                        </a:lnSpc>
                        <a:spcBef>
                          <a:spcPts val="0"/>
                        </a:spcBef>
                        <a:spcAft>
                          <a:spcPts val="20"/>
                        </a:spcAft>
                      </a:pPr>
                      <a:r>
                        <a:rPr lang="en-US" sz="1400" dirty="0">
                          <a:effectLst/>
                        </a:rPr>
                        <a:t>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rowSpan="2">
                  <a:txBody>
                    <a:bodyPr/>
                    <a:lstStyle/>
                    <a:p>
                      <a:pPr marL="0" marR="0" algn="ctr">
                        <a:lnSpc>
                          <a:spcPct val="107000"/>
                        </a:lnSpc>
                        <a:spcBef>
                          <a:spcPts val="0"/>
                        </a:spcBef>
                        <a:spcAft>
                          <a:spcPts val="0"/>
                        </a:spcAft>
                      </a:pPr>
                      <a:r>
                        <a:rPr lang="en-US" sz="1400">
                          <a:effectLst/>
                        </a:rPr>
                        <a:t>Micro pulse required</a:t>
                      </a:r>
                    </a:p>
                    <a:p>
                      <a:pPr marL="0" marR="0" algn="ctr">
                        <a:lnSpc>
                          <a:spcPct val="107000"/>
                        </a:lnSpc>
                        <a:spcBef>
                          <a:spcPts val="0"/>
                        </a:spcBef>
                        <a:spcAft>
                          <a:spcPts val="0"/>
                        </a:spcAft>
                      </a:pPr>
                      <a:r>
                        <a:rPr lang="en-US" sz="1400">
                          <a:effectLst/>
                        </a:rPr>
                        <a:t> </a:t>
                      </a:r>
                      <a:endParaRPr lang="en-US" sz="1400" b="1">
                        <a:effectLst/>
                        <a:latin typeface="Times New Roman" panose="02020603050405020304" pitchFamily="18" charset="0"/>
                        <a:ea typeface="SimSun" panose="02010600030101010101" pitchFamily="2" charset="-122"/>
                      </a:endParaRPr>
                    </a:p>
                  </a:txBody>
                  <a:tcPr marL="48758" marR="48758" marT="0" marB="0"/>
                </a:tc>
                <a:tc>
                  <a:txBody>
                    <a:bodyPr/>
                    <a:lstStyle/>
                    <a:p>
                      <a:pPr marL="0" marR="0" algn="ctr">
                        <a:lnSpc>
                          <a:spcPct val="107000"/>
                        </a:lnSpc>
                        <a:spcBef>
                          <a:spcPts val="0"/>
                        </a:spcBef>
                        <a:spcAft>
                          <a:spcPts val="0"/>
                        </a:spcAft>
                      </a:pPr>
                      <a:r>
                        <a:rPr lang="en-US" sz="1400">
                          <a:effectLst/>
                        </a:rPr>
                        <a:t>Delay Based on ZrO</a:t>
                      </a:r>
                      <a:r>
                        <a:rPr lang="en-US" sz="1400" baseline="-25000">
                          <a:effectLst/>
                        </a:rPr>
                        <a:t>2</a:t>
                      </a:r>
                      <a:r>
                        <a:rPr lang="en-US" sz="1400">
                          <a:effectLst/>
                        </a:rPr>
                        <a:t> memristor for each transfer =</a:t>
                      </a:r>
                    </a:p>
                    <a:p>
                      <a:pPr marL="0" marR="0" algn="ctr">
                        <a:lnSpc>
                          <a:spcPct val="107000"/>
                        </a:lnSpc>
                        <a:spcBef>
                          <a:spcPts val="0"/>
                        </a:spcBef>
                        <a:spcAft>
                          <a:spcPts val="0"/>
                        </a:spcAft>
                      </a:pPr>
                      <a:r>
                        <a:rPr lang="en-US" sz="1400">
                          <a:effectLst/>
                        </a:rPr>
                        <a:t>6.8ps [17].</a:t>
                      </a:r>
                    </a:p>
                    <a:p>
                      <a:pPr marL="0" marR="0" algn="ctr">
                        <a:lnSpc>
                          <a:spcPct val="107000"/>
                        </a:lnSpc>
                        <a:spcBef>
                          <a:spcPts val="0"/>
                        </a:spcBef>
                        <a:spcAft>
                          <a:spcPts val="0"/>
                        </a:spcAft>
                      </a:pPr>
                      <a:r>
                        <a:rPr lang="en-US" sz="1400">
                          <a:effectLst/>
                        </a:rPr>
                        <a:t> </a:t>
                      </a:r>
                      <a:endParaRPr lang="en-US" sz="1400" b="1">
                        <a:effectLst/>
                        <a:latin typeface="Times New Roman" panose="02020603050405020304" pitchFamily="18" charset="0"/>
                        <a:ea typeface="SimSun" panose="02010600030101010101" pitchFamily="2" charset="-122"/>
                      </a:endParaRPr>
                    </a:p>
                  </a:txBody>
                  <a:tcPr marL="48758" marR="48758" marT="0" marB="0"/>
                </a:tc>
                <a:tc>
                  <a:txBody>
                    <a:bodyPr/>
                    <a:lstStyle/>
                    <a:p>
                      <a:pPr marL="0" marR="0" algn="ctr">
                        <a:lnSpc>
                          <a:spcPct val="107000"/>
                        </a:lnSpc>
                        <a:spcBef>
                          <a:spcPts val="0"/>
                        </a:spcBef>
                        <a:spcAft>
                          <a:spcPts val="0"/>
                        </a:spcAft>
                      </a:pPr>
                      <a:r>
                        <a:rPr lang="en-US" sz="1400">
                          <a:effectLst/>
                        </a:rPr>
                        <a:t>Delay Based on TiO</a:t>
                      </a:r>
                      <a:r>
                        <a:rPr lang="en-US" sz="1400" baseline="-25000">
                          <a:effectLst/>
                        </a:rPr>
                        <a:t>2</a:t>
                      </a:r>
                      <a:r>
                        <a:rPr lang="en-US" sz="1400">
                          <a:effectLst/>
                        </a:rPr>
                        <a:t> memristor TEAM Model for each transfer =</a:t>
                      </a:r>
                    </a:p>
                    <a:p>
                      <a:pPr marL="0" marR="0" algn="ctr">
                        <a:lnSpc>
                          <a:spcPct val="107000"/>
                        </a:lnSpc>
                        <a:spcBef>
                          <a:spcPts val="0"/>
                        </a:spcBef>
                        <a:spcAft>
                          <a:spcPts val="0"/>
                        </a:spcAft>
                      </a:pPr>
                      <a:r>
                        <a:rPr lang="en-US" sz="1400">
                          <a:effectLst/>
                        </a:rPr>
                        <a:t>397.1ns [5].</a:t>
                      </a:r>
                      <a:endParaRPr lang="en-US" sz="1400" b="1">
                        <a:effectLst/>
                        <a:latin typeface="Times New Roman" panose="02020603050405020304" pitchFamily="18" charset="0"/>
                        <a:ea typeface="SimSun" panose="02010600030101010101" pitchFamily="2" charset="-122"/>
                      </a:endParaRPr>
                    </a:p>
                  </a:txBody>
                  <a:tcPr marL="48758" marR="48758" marT="0" marB="0"/>
                </a:tc>
                <a:tc>
                  <a:txBody>
                    <a:bodyPr/>
                    <a:lstStyle/>
                    <a:p>
                      <a:pPr marL="0" marR="0" algn="ctr">
                        <a:lnSpc>
                          <a:spcPct val="107000"/>
                        </a:lnSpc>
                        <a:spcBef>
                          <a:spcPts val="0"/>
                        </a:spcBef>
                        <a:spcAft>
                          <a:spcPts val="0"/>
                        </a:spcAft>
                      </a:pPr>
                      <a:r>
                        <a:rPr lang="en-US" sz="1400">
                          <a:effectLst/>
                        </a:rPr>
                        <a:t>Delay Based on TaO</a:t>
                      </a:r>
                      <a:r>
                        <a:rPr lang="en-US" sz="1400" baseline="-25000">
                          <a:effectLst/>
                        </a:rPr>
                        <a:t>x</a:t>
                      </a:r>
                      <a:r>
                        <a:rPr lang="en-US" sz="1400">
                          <a:effectLst/>
                        </a:rPr>
                        <a:t> memristor for each transfer =</a:t>
                      </a:r>
                    </a:p>
                    <a:p>
                      <a:pPr marL="0" marR="0" algn="ctr">
                        <a:lnSpc>
                          <a:spcPct val="107000"/>
                        </a:lnSpc>
                        <a:spcBef>
                          <a:spcPts val="0"/>
                        </a:spcBef>
                        <a:spcAft>
                          <a:spcPts val="0"/>
                        </a:spcAft>
                      </a:pPr>
                      <a:r>
                        <a:rPr lang="en-US" sz="1400">
                          <a:effectLst/>
                        </a:rPr>
                        <a:t>120ps [18].</a:t>
                      </a:r>
                    </a:p>
                    <a:p>
                      <a:pPr marL="0" marR="0" algn="ctr">
                        <a:lnSpc>
                          <a:spcPct val="107000"/>
                        </a:lnSpc>
                        <a:spcBef>
                          <a:spcPts val="0"/>
                        </a:spcBef>
                        <a:spcAft>
                          <a:spcPts val="0"/>
                        </a:spcAft>
                      </a:pPr>
                      <a:r>
                        <a:rPr lang="en-US" sz="1400">
                          <a:effectLst/>
                        </a:rPr>
                        <a:t> </a:t>
                      </a:r>
                      <a:endParaRPr lang="en-US" sz="1400" b="1">
                        <a:effectLst/>
                        <a:latin typeface="Times New Roman" panose="02020603050405020304" pitchFamily="18" charset="0"/>
                        <a:ea typeface="SimSun" panose="02010600030101010101" pitchFamily="2" charset="-122"/>
                      </a:endParaRPr>
                    </a:p>
                  </a:txBody>
                  <a:tcPr marL="48758" marR="48758" marT="0" marB="0"/>
                </a:tc>
                <a:tc>
                  <a:txBody>
                    <a:bodyPr/>
                    <a:lstStyle/>
                    <a:p>
                      <a:pPr marL="0" marR="0" algn="ctr">
                        <a:lnSpc>
                          <a:spcPct val="107000"/>
                        </a:lnSpc>
                        <a:spcBef>
                          <a:spcPts val="0"/>
                        </a:spcBef>
                        <a:spcAft>
                          <a:spcPts val="0"/>
                        </a:spcAft>
                      </a:pPr>
                      <a:r>
                        <a:rPr lang="en-US" sz="1400" dirty="0">
                          <a:effectLst/>
                        </a:rPr>
                        <a:t>Area</a:t>
                      </a:r>
                    </a:p>
                    <a:p>
                      <a:pPr marL="0" marR="0" algn="ctr">
                        <a:lnSpc>
                          <a:spcPct val="107000"/>
                        </a:lnSpc>
                        <a:spcBef>
                          <a:spcPts val="0"/>
                        </a:spcBef>
                        <a:spcAft>
                          <a:spcPts val="0"/>
                        </a:spcAft>
                      </a:pPr>
                      <a:r>
                        <a:rPr lang="en-US" sz="1400" dirty="0">
                          <a:effectLst/>
                        </a:rPr>
                        <a:t>(µm</a:t>
                      </a:r>
                      <a:r>
                        <a:rPr lang="en-US" sz="1400" baseline="30000" dirty="0">
                          <a:effectLst/>
                        </a:rPr>
                        <a:t>2</a:t>
                      </a:r>
                      <a:r>
                        <a:rPr lang="en-US" sz="1400" dirty="0">
                          <a:effectLst/>
                        </a:rPr>
                        <a:t>)</a:t>
                      </a:r>
                    </a:p>
                    <a:p>
                      <a:pPr marL="0" marR="0" algn="ctr">
                        <a:lnSpc>
                          <a:spcPct val="107000"/>
                        </a:lnSpc>
                        <a:spcBef>
                          <a:spcPts val="0"/>
                        </a:spcBef>
                        <a:spcAft>
                          <a:spcPts val="0"/>
                        </a:spcAft>
                      </a:pPr>
                      <a:r>
                        <a:rPr lang="en-US" sz="1400" dirty="0">
                          <a:effectLst/>
                        </a:rPr>
                        <a:t>Based on Ref. [20].</a:t>
                      </a:r>
                    </a:p>
                    <a:p>
                      <a:pPr marL="0" marR="0" algn="ctr">
                        <a:lnSpc>
                          <a:spcPct val="107000"/>
                        </a:lnSpc>
                        <a:spcBef>
                          <a:spcPts val="0"/>
                        </a:spcBef>
                        <a:spcAft>
                          <a:spcPts val="0"/>
                        </a:spcAft>
                      </a:pPr>
                      <a:r>
                        <a:rPr lang="en-US" sz="1400" dirty="0">
                          <a:effectLst/>
                        </a:rPr>
                        <a:t> </a:t>
                      </a:r>
                      <a:endParaRPr lang="en-US" sz="1400" b="1" dirty="0">
                        <a:effectLst/>
                        <a:latin typeface="Times New Roman" panose="02020603050405020304" pitchFamily="18" charset="0"/>
                        <a:ea typeface="SimSun" panose="02010600030101010101" pitchFamily="2" charset="-122"/>
                      </a:endParaRPr>
                    </a:p>
                  </a:txBody>
                  <a:tcPr marL="48758" marR="48758" marT="0" marB="0"/>
                </a:tc>
                <a:extLst>
                  <a:ext uri="{0D108BD9-81ED-4DB2-BD59-A6C34878D82A}">
                    <a16:rowId xmlns:a16="http://schemas.microsoft.com/office/drawing/2014/main" val="1224287300"/>
                  </a:ext>
                </a:extLst>
              </a:tr>
              <a:tr h="42801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effectLst/>
                        </a:rPr>
                        <a:t>Realistic Process Model</a:t>
                      </a:r>
                      <a:endParaRPr lang="en-US" sz="1400" b="1">
                        <a:effectLst/>
                        <a:latin typeface="Times New Roman" panose="02020603050405020304" pitchFamily="18" charset="0"/>
                        <a:ea typeface="SimSun" panose="02010600030101010101" pitchFamily="2" charset="-122"/>
                      </a:endParaRPr>
                    </a:p>
                  </a:txBody>
                  <a:tcPr marL="48758" marR="48758" marT="0" marB="0"/>
                </a:tc>
                <a:tc>
                  <a:txBody>
                    <a:bodyPr/>
                    <a:lstStyle/>
                    <a:p>
                      <a:pPr marL="0" marR="0" algn="ctr">
                        <a:lnSpc>
                          <a:spcPct val="107000"/>
                        </a:lnSpc>
                        <a:spcBef>
                          <a:spcPts val="0"/>
                        </a:spcBef>
                        <a:spcAft>
                          <a:spcPts val="0"/>
                        </a:spcAft>
                      </a:pPr>
                      <a:r>
                        <a:rPr lang="en-US" sz="1400">
                          <a:effectLst/>
                        </a:rPr>
                        <a:t>Behavioral Model</a:t>
                      </a:r>
                      <a:endParaRPr lang="en-US" sz="1400" b="1">
                        <a:effectLst/>
                        <a:latin typeface="Times New Roman" panose="02020603050405020304" pitchFamily="18" charset="0"/>
                        <a:ea typeface="SimSun" panose="02010600030101010101" pitchFamily="2" charset="-122"/>
                      </a:endParaRPr>
                    </a:p>
                  </a:txBody>
                  <a:tcPr marL="48758" marR="48758" marT="0" marB="0"/>
                </a:tc>
                <a:tc>
                  <a:txBody>
                    <a:bodyPr/>
                    <a:lstStyle/>
                    <a:p>
                      <a:pPr marL="0" marR="0" algn="ctr">
                        <a:lnSpc>
                          <a:spcPct val="107000"/>
                        </a:lnSpc>
                        <a:spcBef>
                          <a:spcPts val="0"/>
                        </a:spcBef>
                        <a:spcAft>
                          <a:spcPts val="0"/>
                        </a:spcAft>
                      </a:pPr>
                      <a:r>
                        <a:rPr lang="en-US" sz="1400">
                          <a:effectLst/>
                        </a:rPr>
                        <a:t>Behavioral Model</a:t>
                      </a:r>
                      <a:endParaRPr lang="en-US" sz="1400" b="1">
                        <a:effectLst/>
                        <a:latin typeface="Times New Roman" panose="02020603050405020304" pitchFamily="18" charset="0"/>
                        <a:ea typeface="SimSun" panose="02010600030101010101" pitchFamily="2" charset="-122"/>
                      </a:endParaRPr>
                    </a:p>
                  </a:txBody>
                  <a:tcPr marL="48758" marR="48758" marT="0" marB="0"/>
                </a:tc>
                <a:tc>
                  <a:txBody>
                    <a:bodyPr/>
                    <a:lstStyle/>
                    <a:p>
                      <a:pPr marL="0" marR="0" algn="ctr">
                        <a:lnSpc>
                          <a:spcPct val="107000"/>
                        </a:lnSpc>
                        <a:spcBef>
                          <a:spcPts val="0"/>
                        </a:spcBef>
                        <a:spcAft>
                          <a:spcPts val="0"/>
                        </a:spcAft>
                      </a:pPr>
                      <a:r>
                        <a:rPr lang="en-US" sz="1400">
                          <a:effectLst/>
                        </a:rPr>
                        <a:t> </a:t>
                      </a:r>
                      <a:endParaRPr lang="en-US" sz="1400" b="1">
                        <a:effectLst/>
                        <a:latin typeface="Times New Roman" panose="02020603050405020304" pitchFamily="18" charset="0"/>
                        <a:ea typeface="SimSun" panose="02010600030101010101" pitchFamily="2" charset="-122"/>
                      </a:endParaRPr>
                    </a:p>
                  </a:txBody>
                  <a:tcPr marL="48758" marR="48758" marT="0" marB="0"/>
                </a:tc>
                <a:extLst>
                  <a:ext uri="{0D108BD9-81ED-4DB2-BD59-A6C34878D82A}">
                    <a16:rowId xmlns:a16="http://schemas.microsoft.com/office/drawing/2014/main" val="732244150"/>
                  </a:ext>
                </a:extLst>
              </a:tr>
              <a:tr h="466685">
                <a:tc>
                  <a:txBody>
                    <a:bodyPr/>
                    <a:lstStyle/>
                    <a:p>
                      <a:pPr marL="6350" marR="0" indent="-6350" algn="just">
                        <a:lnSpc>
                          <a:spcPct val="175000"/>
                        </a:lnSpc>
                        <a:spcBef>
                          <a:spcPts val="0"/>
                        </a:spcBef>
                        <a:spcAft>
                          <a:spcPts val="20"/>
                        </a:spcAft>
                      </a:pPr>
                      <a:r>
                        <a:rPr lang="en-US" sz="1400">
                          <a:effectLst/>
                        </a:rPr>
                        <a:t>8-bit Subtractor</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224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1.52ns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88.95µs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26.88ns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0.36</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extLst>
                  <a:ext uri="{0D108BD9-81ED-4DB2-BD59-A6C34878D82A}">
                    <a16:rowId xmlns:a16="http://schemas.microsoft.com/office/drawing/2014/main" val="3983612896"/>
                  </a:ext>
                </a:extLst>
              </a:tr>
              <a:tr h="466685">
                <a:tc>
                  <a:txBody>
                    <a:bodyPr/>
                    <a:lstStyle/>
                    <a:p>
                      <a:pPr marL="6350" marR="0" indent="-6350" algn="just">
                        <a:lnSpc>
                          <a:spcPct val="175000"/>
                        </a:lnSpc>
                        <a:spcBef>
                          <a:spcPts val="0"/>
                        </a:spcBef>
                        <a:spcAft>
                          <a:spcPts val="20"/>
                        </a:spcAft>
                      </a:pPr>
                      <a:r>
                        <a:rPr lang="en-US" sz="1400">
                          <a:effectLst/>
                        </a:rPr>
                        <a:t>16-bit LUT RAM</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35</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0.24ns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13.9µs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4.2ns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23.04</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extLst>
                  <a:ext uri="{0D108BD9-81ED-4DB2-BD59-A6C34878D82A}">
                    <a16:rowId xmlns:a16="http://schemas.microsoft.com/office/drawing/2014/main" val="4177327276"/>
                  </a:ext>
                </a:extLst>
              </a:tr>
              <a:tr h="466685">
                <a:tc>
                  <a:txBody>
                    <a:bodyPr/>
                    <a:lstStyle/>
                    <a:p>
                      <a:pPr marL="6350" marR="0" indent="-6350" algn="just">
                        <a:lnSpc>
                          <a:spcPct val="175000"/>
                        </a:lnSpc>
                        <a:spcBef>
                          <a:spcPts val="0"/>
                        </a:spcBef>
                        <a:spcAft>
                          <a:spcPts val="20"/>
                        </a:spcAft>
                      </a:pPr>
                      <a:r>
                        <a:rPr lang="en-US" sz="1400">
                          <a:effectLst/>
                        </a:rPr>
                        <a:t>18-bit Full Adder</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369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2.51ns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146.53µs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44.28ns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0.81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extLst>
                  <a:ext uri="{0D108BD9-81ED-4DB2-BD59-A6C34878D82A}">
                    <a16:rowId xmlns:a16="http://schemas.microsoft.com/office/drawing/2014/main" val="3195869751"/>
                  </a:ext>
                </a:extLst>
              </a:tr>
              <a:tr h="693890">
                <a:tc>
                  <a:txBody>
                    <a:bodyPr/>
                    <a:lstStyle/>
                    <a:p>
                      <a:pPr marL="6350" marR="0" indent="-6350" algn="just">
                        <a:lnSpc>
                          <a:spcPct val="175000"/>
                        </a:lnSpc>
                        <a:spcBef>
                          <a:spcPts val="0"/>
                        </a:spcBef>
                        <a:spcAft>
                          <a:spcPts val="20"/>
                        </a:spcAft>
                      </a:pPr>
                      <a:r>
                        <a:rPr lang="en-US" sz="1400">
                          <a:effectLst/>
                        </a:rPr>
                        <a:t>18-bit Comparator</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290</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1.97ns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115.16µs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34.8ns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0.81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extLst>
                  <a:ext uri="{0D108BD9-81ED-4DB2-BD59-A6C34878D82A}">
                    <a16:rowId xmlns:a16="http://schemas.microsoft.com/office/drawing/2014/main" val="2798567072"/>
                  </a:ext>
                </a:extLst>
              </a:tr>
              <a:tr h="693890">
                <a:tc>
                  <a:txBody>
                    <a:bodyPr/>
                    <a:lstStyle/>
                    <a:p>
                      <a:pPr marL="6350" marR="0" indent="-6350" algn="just">
                        <a:lnSpc>
                          <a:spcPct val="175000"/>
                        </a:lnSpc>
                        <a:spcBef>
                          <a:spcPts val="0"/>
                        </a:spcBef>
                        <a:spcAft>
                          <a:spcPts val="20"/>
                        </a:spcAft>
                      </a:pPr>
                      <a:r>
                        <a:rPr lang="en-US" sz="1400">
                          <a:effectLst/>
                        </a:rPr>
                        <a:t>18-bit Multiplexer</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109</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0.74ns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43.28µs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13.08ns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0.51</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extLst>
                  <a:ext uri="{0D108BD9-81ED-4DB2-BD59-A6C34878D82A}">
                    <a16:rowId xmlns:a16="http://schemas.microsoft.com/office/drawing/2014/main" val="1339451852"/>
                  </a:ext>
                </a:extLst>
              </a:tr>
              <a:tr h="466685">
                <a:tc>
                  <a:txBody>
                    <a:bodyPr/>
                    <a:lstStyle/>
                    <a:p>
                      <a:pPr marL="6350" marR="0" indent="-6350" algn="just">
                        <a:lnSpc>
                          <a:spcPct val="175000"/>
                        </a:lnSpc>
                        <a:spcBef>
                          <a:spcPts val="0"/>
                        </a:spcBef>
                        <a:spcAft>
                          <a:spcPts val="20"/>
                        </a:spcAft>
                      </a:pPr>
                      <a:r>
                        <a:rPr lang="en-US" sz="1400">
                          <a:effectLst/>
                        </a:rPr>
                        <a:t>Pipeline Total</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1027</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6.98ns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407.82µs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123.24ns</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25.53</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extLst>
                  <a:ext uri="{0D108BD9-81ED-4DB2-BD59-A6C34878D82A}">
                    <a16:rowId xmlns:a16="http://schemas.microsoft.com/office/drawing/2014/main" val="981783763"/>
                  </a:ext>
                </a:extLst>
              </a:tr>
              <a:tr h="1040834">
                <a:tc>
                  <a:txBody>
                    <a:bodyPr/>
                    <a:lstStyle/>
                    <a:p>
                      <a:pPr marL="6350" marR="0" indent="-6350" algn="just">
                        <a:lnSpc>
                          <a:spcPct val="175000"/>
                        </a:lnSpc>
                        <a:spcBef>
                          <a:spcPts val="0"/>
                        </a:spcBef>
                        <a:spcAft>
                          <a:spcPts val="20"/>
                        </a:spcAft>
                      </a:pPr>
                      <a:r>
                        <a:rPr lang="en-US" sz="1400">
                          <a:effectLst/>
                        </a:rPr>
                        <a:t>PG MsRAM</a:t>
                      </a:r>
                    </a:p>
                    <a:p>
                      <a:pPr marL="6350" marR="0" indent="-6350" algn="just">
                        <a:lnSpc>
                          <a:spcPct val="175000"/>
                        </a:lnSpc>
                        <a:spcBef>
                          <a:spcPts val="0"/>
                        </a:spcBef>
                        <a:spcAft>
                          <a:spcPts val="20"/>
                        </a:spcAft>
                      </a:pPr>
                      <a:r>
                        <a:rPr lang="en-US" sz="1400">
                          <a:effectLst/>
                        </a:rPr>
                        <a:t>For 5 Blocks in Pipeline</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dirty="0">
                          <a:effectLst/>
                        </a:rPr>
                        <a:t>-</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a:effectLst/>
                        </a:rPr>
                        <a:t>-</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tc>
                  <a:txBody>
                    <a:bodyPr/>
                    <a:lstStyle/>
                    <a:p>
                      <a:pPr marL="6350" marR="0" indent="-6350" algn="just">
                        <a:lnSpc>
                          <a:spcPct val="175000"/>
                        </a:lnSpc>
                        <a:spcBef>
                          <a:spcPts val="0"/>
                        </a:spcBef>
                        <a:spcAft>
                          <a:spcPts val="20"/>
                        </a:spcAft>
                      </a:pPr>
                      <a:r>
                        <a:rPr lang="en-US" sz="1400" dirty="0">
                          <a:effectLst/>
                        </a:rPr>
                        <a:t>121.31</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8758" marR="48758" marT="0" marB="0"/>
                </a:tc>
                <a:extLst>
                  <a:ext uri="{0D108BD9-81ED-4DB2-BD59-A6C34878D82A}">
                    <a16:rowId xmlns:a16="http://schemas.microsoft.com/office/drawing/2014/main" val="347225377"/>
                  </a:ext>
                </a:extLst>
              </a:tr>
            </a:tbl>
          </a:graphicData>
        </a:graphic>
      </p:graphicFrame>
      <p:sp>
        <p:nvSpPr>
          <p:cNvPr id="5" name="TextBox 4"/>
          <p:cNvSpPr txBox="1"/>
          <p:nvPr/>
        </p:nvSpPr>
        <p:spPr>
          <a:xfrm>
            <a:off x="534838" y="508958"/>
            <a:ext cx="3571336" cy="2954655"/>
          </a:xfrm>
          <a:prstGeom prst="rect">
            <a:avLst/>
          </a:prstGeom>
          <a:noFill/>
        </p:spPr>
        <p:txBody>
          <a:bodyPr wrap="square" rtlCol="0">
            <a:spAutoFit/>
          </a:bodyPr>
          <a:lstStyle/>
          <a:p>
            <a:r>
              <a:rPr lang="en-US" sz="2800" i="1" dirty="0"/>
              <a:t>Calculated Delay And Area of Euclidean Distance Pipeline Using </a:t>
            </a:r>
            <a:r>
              <a:rPr lang="en-US" sz="2800" i="1" dirty="0" err="1"/>
              <a:t>Stateful</a:t>
            </a:r>
            <a:r>
              <a:rPr lang="en-US" sz="2800" i="1" dirty="0"/>
              <a:t> IMPLY-</a:t>
            </a:r>
            <a:r>
              <a:rPr lang="en-US" sz="2800" i="1" dirty="0" err="1"/>
              <a:t>Memristor</a:t>
            </a:r>
            <a:r>
              <a:rPr lang="en-US" sz="2800" i="1" dirty="0"/>
              <a:t> Nanowire Based </a:t>
            </a:r>
            <a:r>
              <a:rPr lang="en-US" sz="2800" i="1" dirty="0" err="1"/>
              <a:t>MsFPGA</a:t>
            </a:r>
            <a:r>
              <a:rPr lang="en-US" sz="2800" i="1" dirty="0"/>
              <a:t> Design.</a:t>
            </a:r>
          </a:p>
          <a:p>
            <a:endParaRPr lang="en-US" dirty="0"/>
          </a:p>
        </p:txBody>
      </p:sp>
    </p:spTree>
    <p:extLst>
      <p:ext uri="{BB962C8B-B14F-4D97-AF65-F5344CB8AC3E}">
        <p14:creationId xmlns:p14="http://schemas.microsoft.com/office/powerpoint/2010/main" val="3850806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17" y="365125"/>
            <a:ext cx="11076317" cy="592407"/>
          </a:xfrm>
        </p:spPr>
        <p:txBody>
          <a:bodyPr>
            <a:normAutofit fontScale="90000"/>
          </a:bodyPr>
          <a:lstStyle/>
          <a:p>
            <a:r>
              <a:rPr lang="en-US" sz="3400" b="1" dirty="0"/>
              <a:t>Power Consumption Sources of </a:t>
            </a:r>
            <a:r>
              <a:rPr lang="en-US" sz="3400" b="1" dirty="0" err="1"/>
              <a:t>Memristor</a:t>
            </a:r>
            <a:r>
              <a:rPr lang="en-US" sz="3400" b="1" dirty="0"/>
              <a:t>-Nanowire Design [</a:t>
            </a:r>
            <a:r>
              <a:rPr lang="en-US" sz="3400" b="1" dirty="0" err="1"/>
              <a:t>Strukov</a:t>
            </a:r>
            <a:r>
              <a:rPr lang="en-US" sz="3400" b="1"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92195"/>
                <a:ext cx="10515600" cy="5064155"/>
              </a:xfrm>
            </p:spPr>
            <p:txBody>
              <a:bodyPr>
                <a:normAutofit/>
              </a:bodyPr>
              <a:lstStyle/>
              <a:p>
                <a:r>
                  <a:rPr lang="en-US" dirty="0"/>
                  <a:t>Static power P</a:t>
                </a:r>
                <a:r>
                  <a:rPr lang="en-US" baseline="-25000" dirty="0"/>
                  <a:t>ON</a:t>
                </a:r>
                <a:r>
                  <a:rPr lang="en-US" dirty="0"/>
                  <a:t> due to current I</a:t>
                </a:r>
                <a:r>
                  <a:rPr lang="en-US" baseline="-25000" dirty="0"/>
                  <a:t>ON</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𝑂𝑁</m:t>
                        </m:r>
                      </m:sub>
                    </m:sSub>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𝐷𝐷</m:t>
                            </m:r>
                          </m:sub>
                          <m:sup>
                            <m:r>
                              <a:rPr lang="en-US" i="1">
                                <a:latin typeface="Cambria Math" panose="02040503050406030204" pitchFamily="18" charset="0"/>
                              </a:rPr>
                              <m:t>2</m:t>
                            </m:r>
                          </m:sup>
                        </m:sSubSup>
                      </m:num>
                      <m:den>
                        <m:r>
                          <a:rPr lang="en-US" i="1">
                            <a:latin typeface="Cambria Math" panose="02040503050406030204" pitchFamily="18" charset="0"/>
                          </a:rPr>
                          <m:t>2(</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𝑂𝑁</m:t>
                                </m:r>
                              </m:sub>
                            </m:sSub>
                          </m:num>
                          <m:den>
                            <m:r>
                              <a:rPr lang="en-US" i="1">
                                <a:latin typeface="Cambria Math" panose="02040503050406030204" pitchFamily="18" charset="0"/>
                              </a:rPr>
                              <m:t>𝐷</m:t>
                            </m:r>
                          </m:den>
                        </m:f>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𝑤𝑖𝑟𝑒</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𝐺</m:t>
                            </m:r>
                          </m:sub>
                        </m:sSub>
                        <m:r>
                          <a:rPr lang="en-US" i="1">
                            <a:latin typeface="Cambria Math" panose="02040503050406030204" pitchFamily="18" charset="0"/>
                          </a:rPr>
                          <m:t>)</m:t>
                        </m:r>
                      </m:den>
                    </m:f>
                  </m:oMath>
                </a14:m>
                <a:endParaRPr lang="en-US" dirty="0"/>
              </a:p>
              <a:p>
                <a:endParaRPr lang="en-US" baseline="-25000" dirty="0"/>
              </a:p>
              <a:p>
                <a:r>
                  <a:rPr lang="en-US" dirty="0"/>
                  <a:t>Static power </a:t>
                </a:r>
                <a:r>
                  <a:rPr lang="en-US" dirty="0" err="1"/>
                  <a:t>P</a:t>
                </a:r>
                <a:r>
                  <a:rPr lang="en-US" baseline="-25000" dirty="0" err="1"/>
                  <a:t>leakage</a:t>
                </a:r>
                <a:r>
                  <a:rPr lang="en-US" dirty="0"/>
                  <a:t> due to leakage current through </a:t>
                </a:r>
                <a:r>
                  <a:rPr lang="en-US" dirty="0" err="1"/>
                  <a:t>nanodevices</a:t>
                </a:r>
                <a:r>
                  <a:rPr lang="en-US" dirty="0"/>
                  <a:t> in their OFF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𝑙𝑒𝑎𝑘</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𝑀</m:t>
                        </m:r>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𝐷𝐷</m:t>
                            </m:r>
                          </m:sub>
                          <m:sup>
                            <m:r>
                              <a:rPr lang="en-US" i="1">
                                <a:latin typeface="Cambria Math" panose="02040503050406030204" pitchFamily="18" charset="0"/>
                              </a:rPr>
                              <m:t>2</m:t>
                            </m:r>
                          </m:sup>
                        </m:sSubSup>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𝑂𝐹𝐹</m:t>
                            </m:r>
                          </m:sub>
                        </m:sSub>
                        <m:r>
                          <a:rPr lang="en-US" i="1">
                            <a:latin typeface="Cambria Math" panose="02040503050406030204" pitchFamily="18" charset="0"/>
                          </a:rPr>
                          <m:t>/</m:t>
                        </m:r>
                        <m:r>
                          <a:rPr lang="en-US" i="1">
                            <a:latin typeface="Cambria Math" panose="02040503050406030204" pitchFamily="18" charset="0"/>
                          </a:rPr>
                          <m:t>𝐷</m:t>
                        </m:r>
                      </m:den>
                    </m:f>
                  </m:oMath>
                </a14:m>
                <a:endParaRPr lang="en-US" dirty="0"/>
              </a:p>
              <a:p>
                <a:pPr marL="0" indent="0">
                  <a:buNone/>
                </a:pPr>
                <a:endParaRPr lang="en-US" dirty="0"/>
              </a:p>
              <a:p>
                <a:r>
                  <a:rPr lang="en-US" dirty="0"/>
                  <a:t>Dynamic power </a:t>
                </a:r>
                <a:r>
                  <a:rPr lang="en-US" dirty="0" err="1"/>
                  <a:t>P</a:t>
                </a:r>
                <a:r>
                  <a:rPr lang="en-US" baseline="-25000" dirty="0" err="1"/>
                  <a:t>dyn</a:t>
                </a:r>
                <a:r>
                  <a:rPr lang="en-US" dirty="0"/>
                  <a:t> due to the recharging of nanowire capacitances,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𝑑𝑦𝑛</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𝑤𝑖𝑟𝑒</m:t>
                              </m:r>
                            </m:sub>
                          </m:sSub>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𝐷𝐷</m:t>
                              </m:r>
                            </m:sub>
                            <m:sup>
                              <m:r>
                                <a:rPr lang="en-US" i="1">
                                  <a:latin typeface="Cambria Math" panose="02040503050406030204" pitchFamily="18" charset="0"/>
                                </a:rPr>
                                <m:t>2</m:t>
                              </m:r>
                            </m:sup>
                          </m:sSubSup>
                        </m:num>
                        <m:den>
                          <m:r>
                            <a:rPr lang="en-US" i="1">
                              <a:latin typeface="Cambria Math" panose="02040503050406030204" pitchFamily="18" charset="0"/>
                            </a:rPr>
                            <m:t>4</m:t>
                          </m:r>
                          <m:r>
                            <a:rPr lang="en-US" i="1">
                              <a:latin typeface="Cambria Math" panose="02040503050406030204" pitchFamily="18" charset="0"/>
                            </a:rPr>
                            <m:t>𝜏</m:t>
                          </m:r>
                        </m:den>
                      </m:f>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92195"/>
                <a:ext cx="10515600" cy="5064155"/>
              </a:xfrm>
              <a:blipFill>
                <a:blip r:embed="rId2"/>
                <a:stretch>
                  <a:fillRect l="-104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45</a:t>
            </a:fld>
            <a:endParaRPr lang="en-US"/>
          </a:p>
        </p:txBody>
      </p:sp>
    </p:spTree>
    <p:extLst>
      <p:ext uri="{BB962C8B-B14F-4D97-AF65-F5344CB8AC3E}">
        <p14:creationId xmlns:p14="http://schemas.microsoft.com/office/powerpoint/2010/main" val="3916306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20742"/>
                <a:ext cx="10515600" cy="5426376"/>
              </a:xfrm>
            </p:spPr>
            <p:txBody>
              <a:bodyPr>
                <a:normAutofit fontScale="70000" lnSpcReduction="20000"/>
              </a:bodyPr>
              <a:lstStyle/>
              <a:p>
                <a:r>
                  <a:rPr lang="en-US" dirty="0"/>
                  <a:t>D (parallel connection of </a:t>
                </a:r>
                <a:r>
                  <a:rPr lang="en-US" dirty="0" err="1"/>
                  <a:t>memristive</a:t>
                </a:r>
                <a:r>
                  <a:rPr lang="en-US" dirty="0"/>
                  <a:t> devices to latching switch) = 8 </a:t>
                </a:r>
              </a:p>
              <a:p>
                <a:r>
                  <a:rPr lang="en-US" dirty="0"/>
                  <a:t>M (closed switches in parallel) = 2 </a:t>
                </a:r>
              </a:p>
              <a:p>
                <a:r>
                  <a:rPr lang="en-US" dirty="0"/>
                  <a:t>V</a:t>
                </a:r>
                <a:r>
                  <a:rPr lang="en-US" baseline="-25000" dirty="0"/>
                  <a:t>DD </a:t>
                </a:r>
                <a:r>
                  <a:rPr lang="en-US" dirty="0"/>
                  <a:t>= V</a:t>
                </a:r>
                <a:r>
                  <a:rPr lang="en-US" baseline="-25000" dirty="0"/>
                  <a:t>SET</a:t>
                </a:r>
                <a:r>
                  <a:rPr lang="en-US" dirty="0"/>
                  <a:t> </a:t>
                </a:r>
              </a:p>
              <a:p>
                <a:r>
                  <a:rPr lang="en-US" dirty="0"/>
                  <a:t>R</a:t>
                </a:r>
                <a:r>
                  <a:rPr lang="en-US" baseline="-25000" dirty="0"/>
                  <a:t>ON </a:t>
                </a:r>
                <a:r>
                  <a:rPr lang="en-US" dirty="0"/>
                  <a:t>= 100Ω </a:t>
                </a:r>
              </a:p>
              <a:p>
                <a:r>
                  <a:rPr lang="en-US" dirty="0"/>
                  <a:t>R</a:t>
                </a:r>
                <a:r>
                  <a:rPr lang="en-US" baseline="-25000" dirty="0"/>
                  <a:t>OFF</a:t>
                </a:r>
                <a:r>
                  <a:rPr lang="en-US" dirty="0"/>
                  <a:t> = 10kΩ </a:t>
                </a:r>
              </a:p>
              <a:p>
                <a14:m>
                  <m:oMath xmlns:m="http://schemas.openxmlformats.org/officeDocument/2006/math">
                    <m:r>
                      <a:rPr lang="en-US" i="1">
                        <a:latin typeface="Cambria Math" panose="02040503050406030204" pitchFamily="18" charset="0"/>
                      </a:rPr>
                      <m:t>𝜏</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𝑡𝑜𝑡𝑎𝑙</m:t>
                        </m:r>
                        <m:r>
                          <a:rPr lang="en-US" i="1">
                            <a:latin typeface="Cambria Math" panose="02040503050406030204" pitchFamily="18" charset="0"/>
                          </a:rPr>
                          <m:t> </m:t>
                        </m:r>
                        <m:r>
                          <a:rPr lang="en-US" i="1">
                            <a:latin typeface="Cambria Math" panose="02040503050406030204" pitchFamily="18" charset="0"/>
                          </a:rPr>
                          <m:t>𝑐𝑖𝑟𝑐𝑢𝑖𝑡</m:t>
                        </m:r>
                        <m:r>
                          <a:rPr lang="en-US" i="1">
                            <a:latin typeface="Cambria Math" panose="02040503050406030204" pitchFamily="18" charset="0"/>
                          </a:rPr>
                          <m:t> </m:t>
                        </m:r>
                        <m:r>
                          <a:rPr lang="en-US" i="1">
                            <a:latin typeface="Cambria Math" panose="02040503050406030204" pitchFamily="18" charset="0"/>
                          </a:rPr>
                          <m:t>𝑑𝑒𝑙𝑎𝑦</m:t>
                        </m:r>
                      </m:e>
                    </m:d>
                    <m:r>
                      <a:rPr lang="en-US" b="0" i="0" smtClean="0">
                        <a:latin typeface="Cambria Math" panose="02040503050406030204" pitchFamily="18" charset="0"/>
                      </a:rPr>
                      <m:t>: </m:t>
                    </m:r>
                  </m:oMath>
                </a14:m>
                <a:r>
                  <a:rPr lang="en-US" dirty="0"/>
                  <a:t>The total circuit delay was calculated using the proposed space-time based notation for the Euclidean Distance Pipeline based on </a:t>
                </a:r>
                <a:r>
                  <a:rPr lang="en-US" dirty="0" err="1"/>
                  <a:t>memristor</a:t>
                </a:r>
                <a:r>
                  <a:rPr lang="en-US" dirty="0"/>
                  <a:t> device models from three  published research by [</a:t>
                </a:r>
                <a:r>
                  <a:rPr lang="en-US" dirty="0" err="1"/>
                  <a:t>Kvatinsky</a:t>
                </a:r>
                <a:r>
                  <a:rPr lang="en-US" dirty="0"/>
                  <a:t>][</a:t>
                </a:r>
                <a:r>
                  <a:rPr lang="en-US" dirty="0" err="1"/>
                  <a:t>Torrezan</a:t>
                </a:r>
                <a:r>
                  <a:rPr lang="en-US" dirty="0"/>
                  <a:t>][</a:t>
                </a:r>
                <a:r>
                  <a:rPr lang="en-US" dirty="0" err="1"/>
                  <a:t>Mazady</a:t>
                </a:r>
                <a:r>
                  <a:rPr lang="en-US" dirty="0"/>
                  <a: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𝑤𝑖𝑟𝑒</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𝑤𝑖𝑟𝑒</m:t>
                        </m:r>
                      </m:sub>
                    </m:sSub>
                    <m:r>
                      <a:rPr lang="en-US" i="1">
                        <a:latin typeface="Cambria Math" panose="02040503050406030204" pitchFamily="18" charset="0"/>
                      </a:rPr>
                      <m:t> /</m:t>
                    </m:r>
                    <m:r>
                      <a:rPr lang="en-US" i="1">
                        <a:latin typeface="Cambria Math" panose="02040503050406030204" pitchFamily="18" charset="0"/>
                      </a:rPr>
                      <m:t>𝐿</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𝑤𝑖𝑟𝑒</m:t>
                        </m:r>
                        <m:r>
                          <a:rPr lang="en-US" i="1">
                            <a:latin typeface="Cambria Math" panose="02040503050406030204" pitchFamily="18" charset="0"/>
                          </a:rPr>
                          <m:t> </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𝑤𝑖𝑟𝑒</m:t>
                        </m:r>
                      </m:sub>
                    </m:sSub>
                    <m:r>
                      <a:rPr lang="en-US" i="1">
                        <a:latin typeface="Cambria Math" panose="02040503050406030204" pitchFamily="18" charset="0"/>
                      </a:rPr>
                      <m:t> /</m:t>
                    </m:r>
                    <m:r>
                      <a:rPr lang="en-US" i="1">
                        <a:latin typeface="Cambria Math" panose="02040503050406030204" pitchFamily="18" charset="0"/>
                      </a:rPr>
                      <m:t>𝐿</m:t>
                    </m:r>
                    <m:r>
                      <a:rPr lang="en-US" i="1">
                        <a:latin typeface="Cambria Math" panose="02040503050406030204" pitchFamily="18" charset="0"/>
                      </a:rPr>
                      <m:t> )∗7∗</m:t>
                    </m:r>
                    <m:sSub>
                      <m:sSubPr>
                        <m:ctrlPr>
                          <a:rPr lang="en-US" i="1">
                            <a:latin typeface="Cambria Math" panose="02040503050406030204" pitchFamily="18" charset="0"/>
                          </a:rPr>
                        </m:ctrlPr>
                      </m:sSubPr>
                      <m:e>
                        <m:r>
                          <a:rPr lang="en-US" i="1">
                            <a:latin typeface="Cambria Math" panose="02040503050406030204" pitchFamily="18" charset="0"/>
                          </a:rPr>
                          <m:t>𝐷𝑖𝑠𝑡𝑎𝑛𝑐𝑒</m:t>
                        </m:r>
                      </m:e>
                      <m:sub>
                        <m:r>
                          <a:rPr lang="en-US" i="1">
                            <a:latin typeface="Cambria Math" panose="02040503050406030204" pitchFamily="18" charset="0"/>
                          </a:rPr>
                          <m:t>𝑛𝑎𝑛𝑜</m:t>
                        </m:r>
                      </m:sub>
                    </m:sSub>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𝑤𝑖𝑟𝑒</m:t>
                        </m:r>
                      </m:sub>
                    </m:sSub>
                    <m:r>
                      <a:rPr lang="en-US" i="1">
                        <a:latin typeface="Cambria Math" panose="02040503050406030204" pitchFamily="18" charset="0"/>
                      </a:rPr>
                      <m:t>=</m:t>
                    </m:r>
                    <m:r>
                      <m:rPr>
                        <m:sty m:val="p"/>
                      </m:rPr>
                      <a:rPr lang="en-US">
                        <a:latin typeface="Cambria Math" panose="02040503050406030204" pitchFamily="18" charset="0"/>
                      </a:rPr>
                      <m:t>ρ</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𝐿</m:t>
                        </m:r>
                      </m:num>
                      <m:den>
                        <m:r>
                          <a:rPr lang="en-US" i="1">
                            <a:latin typeface="Cambria Math" panose="02040503050406030204" pitchFamily="18" charset="0"/>
                          </a:rPr>
                          <m:t>𝐴</m:t>
                        </m:r>
                      </m:den>
                    </m:f>
                    <m:r>
                      <a:rPr lang="en-US" i="1">
                        <a:latin typeface="Cambria Math" panose="02040503050406030204" pitchFamily="18" charset="0"/>
                      </a:rPr>
                      <m:t> =</m:t>
                    </m:r>
                    <m:sSub>
                      <m:sSubPr>
                        <m:ctrlPr>
                          <a:rPr lang="en-US" i="1">
                            <a:latin typeface="Cambria Math" panose="02040503050406030204" pitchFamily="18" charset="0"/>
                          </a:rPr>
                        </m:ctrlPr>
                      </m:sSubPr>
                      <m:e>
                        <m:r>
                          <m:rPr>
                            <m:sty m:val="p"/>
                          </m:rPr>
                          <a:rPr lang="en-US">
                            <a:latin typeface="Cambria Math" panose="02040503050406030204" pitchFamily="18" charset="0"/>
                          </a:rPr>
                          <m:t>ρ</m:t>
                        </m:r>
                      </m:e>
                      <m:sub>
                        <m:r>
                          <a:rPr lang="en-US" i="1">
                            <a:latin typeface="Cambria Math" panose="02040503050406030204" pitchFamily="18" charset="0"/>
                          </a:rPr>
                          <m:t>0 </m:t>
                        </m:r>
                      </m:sub>
                    </m:sSub>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𝑙</m:t>
                            </m:r>
                          </m:num>
                          <m:den>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𝑛𝑎𝑛𝑜</m:t>
                                </m:r>
                              </m:sub>
                            </m:sSub>
                          </m:den>
                        </m:f>
                      </m:e>
                    </m:d>
                    <m:f>
                      <m:fPr>
                        <m:ctrlPr>
                          <a:rPr lang="en-US" i="1">
                            <a:latin typeface="Cambria Math" panose="02040503050406030204" pitchFamily="18" charset="0"/>
                          </a:rPr>
                        </m:ctrlPr>
                      </m:fPr>
                      <m:num>
                        <m:r>
                          <a:rPr lang="en-US" i="1">
                            <a:latin typeface="Cambria Math" panose="02040503050406030204" pitchFamily="18" charset="0"/>
                          </a:rPr>
                          <m:t>𝐿</m:t>
                        </m:r>
                      </m:num>
                      <m:den>
                        <m:r>
                          <a:rPr lang="en-US" i="1">
                            <a:latin typeface="Cambria Math" panose="02040503050406030204" pitchFamily="18" charset="0"/>
                          </a:rPr>
                          <m:t>𝐴</m:t>
                        </m:r>
                      </m:den>
                    </m:f>
                    <m:r>
                      <a:rPr lang="en-US" i="1">
                        <a:latin typeface="Cambria Math" panose="02040503050406030204" pitchFamily="18" charset="0"/>
                      </a:rPr>
                      <m:t> = 20</m:t>
                    </m:r>
                    <m:r>
                      <a:rPr lang="en-US" i="1">
                        <a:latin typeface="Cambria Math" panose="02040503050406030204" pitchFamily="18" charset="0"/>
                      </a:rPr>
                      <m:t>𝛺</m:t>
                    </m:r>
                    <m:r>
                      <a:rPr lang="en-US" i="1">
                        <a:latin typeface="Cambria Math" panose="02040503050406030204" pitchFamily="18" charset="0"/>
                      </a:rPr>
                      <m:t>−</m:t>
                    </m:r>
                    <m:r>
                      <a:rPr lang="en-US" i="1">
                        <a:latin typeface="Cambria Math" panose="02040503050406030204" pitchFamily="18" charset="0"/>
                      </a:rPr>
                      <m:t>𝑛𝑚</m:t>
                    </m:r>
                    <m:r>
                      <a:rPr lang="en-US" i="1">
                        <a:latin typeface="Cambria Math" panose="02040503050406030204" pitchFamily="18" charset="0"/>
                      </a:rPr>
                      <m:t> ∗ (1+10</m:t>
                    </m:r>
                    <m:r>
                      <a:rPr lang="en-US" i="1">
                        <a:latin typeface="Cambria Math" panose="02040503050406030204" pitchFamily="18" charset="0"/>
                      </a:rPr>
                      <m:t>𝑛𝑚</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𝑛𝑎𝑛𝑜</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𝐷𝑖𝑠𝑡𝑎𝑛𝑐𝑒</m:t>
                            </m:r>
                          </m:e>
                          <m:sub>
                            <m:r>
                              <a:rPr lang="en-US" i="1">
                                <a:latin typeface="Cambria Math" panose="02040503050406030204" pitchFamily="18" charset="0"/>
                              </a:rPr>
                              <m:t>𝑛𝑎𝑛𝑜</m:t>
                            </m:r>
                          </m:sub>
                        </m:sSub>
                      </m:num>
                      <m:den>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𝑛𝑎𝑛𝑜</m:t>
                                </m:r>
                              </m:sub>
                            </m:sSub>
                          </m:e>
                          <m:sup>
                            <m:r>
                              <a:rPr lang="en-US" i="1">
                                <a:latin typeface="Cambria Math" panose="02040503050406030204" pitchFamily="18" charset="0"/>
                              </a:rPr>
                              <m:t>2</m:t>
                            </m:r>
                          </m:sup>
                        </m:sSup>
                      </m:den>
                    </m:f>
                    <m:r>
                      <a:rPr lang="en-US" i="1">
                        <a:latin typeface="Cambria Math" panose="02040503050406030204" pitchFamily="18" charset="0"/>
                      </a:rPr>
                      <m:t> </m:t>
                    </m:r>
                  </m:oMath>
                </a14:m>
                <a:endParaRPr lang="en-US" dirty="0"/>
              </a:p>
              <a:p>
                <a14:m>
                  <m:oMath xmlns:m="http://schemas.openxmlformats.org/officeDocument/2006/math">
                    <m:r>
                      <a:rPr lang="en-US" i="1">
                        <a:latin typeface="Cambria Math" panose="02040503050406030204" pitchFamily="18" charset="0"/>
                      </a:rPr>
                      <m:t>𝑙</m:t>
                    </m:r>
                  </m:oMath>
                </a14:m>
                <a:r>
                  <a:rPr lang="en-US" dirty="0"/>
                  <a:t> = electron mean-free path = 10 nm, which is typical for good metals at room temperature</a:t>
                </a:r>
              </a:p>
              <a:p>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ρ</m:t>
                        </m:r>
                      </m:e>
                      <m:sub>
                        <m:r>
                          <a:rPr lang="en-US" i="1">
                            <a:latin typeface="Cambria Math" panose="02040503050406030204" pitchFamily="18" charset="0"/>
                          </a:rPr>
                          <m:t>0 </m:t>
                        </m:r>
                      </m:sub>
                    </m:sSub>
                    <m:r>
                      <a:rPr lang="en-US" i="1">
                        <a:latin typeface="Cambria Math" panose="02040503050406030204" pitchFamily="18" charset="0"/>
                      </a:rPr>
                      <m:t>=20 Ω−</m:t>
                    </m:r>
                    <m:r>
                      <a:rPr lang="en-US" i="1">
                        <a:latin typeface="Cambria Math" panose="02040503050406030204" pitchFamily="18" charset="0"/>
                      </a:rPr>
                      <m:t>𝑛𝑚</m:t>
                    </m:r>
                  </m:oMath>
                </a14:m>
                <a:endParaRPr lang="en-US" dirty="0"/>
              </a:p>
              <a:p>
                <a:r>
                  <a:rPr lang="en-US" dirty="0"/>
                  <a:t>The wire capacitance values were generated using the well-known FASTCAP code. These wire capacitance values were used in the nanowire PSPICE simulations and for power estimation.</a:t>
                </a:r>
              </a:p>
              <a:p>
                <a:r>
                  <a:rPr lang="en-US" i="1" dirty="0" err="1"/>
                  <a:t>F</a:t>
                </a:r>
                <a:r>
                  <a:rPr lang="en-US" dirty="0" err="1"/>
                  <a:t>nano</a:t>
                </a:r>
                <a:r>
                  <a:rPr lang="en-US" dirty="0"/>
                  <a:t>: width and thickness of the nanowire, as well as the horizontal distance between the wires.</a:t>
                </a:r>
              </a:p>
              <a:p>
                <a:r>
                  <a:rPr lang="en-US" dirty="0"/>
                  <a:t>Layer to layer vertical distance between two layers, varied between 2 to 4 nm.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20742"/>
                <a:ext cx="10515600" cy="5426376"/>
              </a:xfrm>
              <a:blipFill>
                <a:blip r:embed="rId2"/>
                <a:stretch>
                  <a:fillRect l="-522" t="-2135" r="-1101" b="-112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46</a:t>
            </a:fld>
            <a:endParaRPr lang="en-US"/>
          </a:p>
        </p:txBody>
      </p:sp>
    </p:spTree>
    <p:extLst>
      <p:ext uri="{BB962C8B-B14F-4D97-AF65-F5344CB8AC3E}">
        <p14:creationId xmlns:p14="http://schemas.microsoft.com/office/powerpoint/2010/main" val="1957662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6851"/>
          </a:xfrm>
        </p:spPr>
        <p:txBody>
          <a:bodyPr>
            <a:noAutofit/>
          </a:bodyPr>
          <a:lstStyle/>
          <a:p>
            <a:pPr algn="just">
              <a:lnSpc>
                <a:spcPct val="100000"/>
              </a:lnSpc>
            </a:pPr>
            <a:r>
              <a:rPr lang="en-US" sz="2600" b="1" dirty="0" err="1"/>
              <a:t>MsFPGA</a:t>
            </a:r>
            <a:r>
              <a:rPr lang="en-US" sz="2600" b="1" dirty="0"/>
              <a:t> Pipeline P</a:t>
            </a:r>
            <a:r>
              <a:rPr lang="en-US" sz="2600" b="1" baseline="-25000" dirty="0"/>
              <a:t>DYN</a:t>
            </a:r>
            <a:r>
              <a:rPr lang="en-US" sz="2600" b="1" dirty="0"/>
              <a:t> Calculation: Total Pipeline Delay, </a:t>
            </a:r>
            <a:r>
              <a:rPr lang="en-US" sz="2600" b="1" dirty="0">
                <a:ea typeface="Cambria Math" panose="02040503050406030204" pitchFamily="18" charset="0"/>
              </a:rPr>
              <a:t>𝞃 </a:t>
            </a:r>
            <a:r>
              <a:rPr lang="en-US" sz="2600" b="1" dirty="0"/>
              <a:t>from </a:t>
            </a:r>
            <a:r>
              <a:rPr lang="en-US" sz="2600" b="1" dirty="0" err="1"/>
              <a:t>TaO</a:t>
            </a:r>
            <a:r>
              <a:rPr lang="en-US" sz="2600" b="1" baseline="-25000" dirty="0" err="1"/>
              <a:t>x</a:t>
            </a:r>
            <a:r>
              <a:rPr lang="en-US" sz="2600" b="1" dirty="0"/>
              <a:t>, TiO</a:t>
            </a:r>
            <a:r>
              <a:rPr lang="en-US" sz="2600" b="1" baseline="-25000" dirty="0"/>
              <a:t>2</a:t>
            </a:r>
            <a:r>
              <a:rPr lang="en-US" sz="2600" b="1" dirty="0"/>
              <a:t>,</a:t>
            </a:r>
            <a:r>
              <a:rPr lang="en-US" sz="2600" b="1" baseline="-25000" dirty="0"/>
              <a:t> </a:t>
            </a:r>
            <a:r>
              <a:rPr lang="en-US" sz="2600" b="1" dirty="0"/>
              <a:t>ZrO</a:t>
            </a:r>
            <a:r>
              <a:rPr lang="en-US" sz="2600" b="1" baseline="-25000" dirty="0"/>
              <a:t>2</a:t>
            </a:r>
            <a:r>
              <a:rPr lang="en-US" sz="2600" b="1" dirty="0"/>
              <a:t> Models</a:t>
            </a:r>
          </a:p>
        </p:txBody>
      </p:sp>
      <p:sp>
        <p:nvSpPr>
          <p:cNvPr id="3" name="Content Placeholder 2"/>
          <p:cNvSpPr>
            <a:spLocks noGrp="1"/>
          </p:cNvSpPr>
          <p:nvPr>
            <p:ph sz="half" idx="1"/>
          </p:nvPr>
        </p:nvSpPr>
        <p:spPr>
          <a:xfrm>
            <a:off x="878456" y="1360074"/>
            <a:ext cx="4970251" cy="4816889"/>
          </a:xfrm>
        </p:spPr>
        <p:txBody>
          <a:bodyPr>
            <a:normAutofit/>
          </a:bodyPr>
          <a:lstStyle/>
          <a:p>
            <a:pPr marL="0" lvl="0" indent="0">
              <a:buNone/>
            </a:pPr>
            <a:r>
              <a:rPr lang="en-US" b="1" i="1" dirty="0"/>
              <a:t>Design cases:</a:t>
            </a:r>
          </a:p>
          <a:p>
            <a:pPr lvl="0"/>
            <a:r>
              <a:rPr lang="en-US" dirty="0"/>
              <a:t>40nm half-pitch, V</a:t>
            </a:r>
            <a:r>
              <a:rPr lang="en-US" baseline="-25000" dirty="0"/>
              <a:t>SET </a:t>
            </a:r>
            <a:r>
              <a:rPr lang="en-US" dirty="0"/>
              <a:t>= 1 V </a:t>
            </a:r>
          </a:p>
          <a:p>
            <a:pPr lvl="0"/>
            <a:r>
              <a:rPr lang="en-US" dirty="0"/>
              <a:t>8nm half-pitch, V</a:t>
            </a:r>
            <a:r>
              <a:rPr lang="en-US" baseline="-25000" dirty="0"/>
              <a:t>SET </a:t>
            </a:r>
            <a:r>
              <a:rPr lang="en-US" dirty="0"/>
              <a:t>= 1 V </a:t>
            </a:r>
          </a:p>
          <a:p>
            <a:pPr lvl="0"/>
            <a:r>
              <a:rPr lang="en-US" dirty="0"/>
              <a:t>40nm half-pitch, V</a:t>
            </a:r>
            <a:r>
              <a:rPr lang="en-US" baseline="-25000" dirty="0"/>
              <a:t>SET </a:t>
            </a:r>
            <a:r>
              <a:rPr lang="en-US" dirty="0"/>
              <a:t>= 0.4 V</a:t>
            </a:r>
          </a:p>
          <a:p>
            <a:pPr lvl="0"/>
            <a:r>
              <a:rPr lang="en-US" dirty="0"/>
              <a:t>8nm half-pitch, V</a:t>
            </a:r>
            <a:r>
              <a:rPr lang="en-US" baseline="-25000" dirty="0"/>
              <a:t>SET </a:t>
            </a:r>
            <a:r>
              <a:rPr lang="en-US" dirty="0"/>
              <a:t>= 0.4 V</a:t>
            </a:r>
          </a:p>
        </p:txBody>
      </p:sp>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47</a:t>
            </a:fld>
            <a:endParaRPr lang="en-US"/>
          </a:p>
        </p:txBody>
      </p:sp>
      <p:pic>
        <p:nvPicPr>
          <p:cNvPr id="7" name="Content Placeholder 6"/>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933232" y="1567542"/>
            <a:ext cx="5719315" cy="4510267"/>
          </a:xfrm>
          <a:prstGeom prst="rect">
            <a:avLst/>
          </a:prstGeom>
        </p:spPr>
      </p:pic>
      <p:sp>
        <p:nvSpPr>
          <p:cNvPr id="8" name="TextBox 7"/>
          <p:cNvSpPr txBox="1"/>
          <p:nvPr/>
        </p:nvSpPr>
        <p:spPr>
          <a:xfrm>
            <a:off x="631164" y="4054459"/>
            <a:ext cx="5217543" cy="1815882"/>
          </a:xfrm>
          <a:prstGeom prst="rect">
            <a:avLst/>
          </a:prstGeom>
          <a:noFill/>
        </p:spPr>
        <p:txBody>
          <a:bodyPr wrap="square" rtlCol="0">
            <a:spAutoFit/>
          </a:bodyPr>
          <a:lstStyle/>
          <a:p>
            <a:r>
              <a:rPr lang="en-US" sz="2800" b="1" u="sng" dirty="0"/>
              <a:t>Result:</a:t>
            </a:r>
            <a:r>
              <a:rPr lang="en-US" sz="2800" dirty="0">
                <a:solidFill>
                  <a:srgbClr val="00B050"/>
                </a:solidFill>
              </a:rPr>
              <a:t> Worst case Pipeline </a:t>
            </a:r>
            <a:r>
              <a:rPr lang="en-US" sz="2800" b="1" i="1" dirty="0" err="1">
                <a:solidFill>
                  <a:srgbClr val="00B050"/>
                </a:solidFill>
              </a:rPr>
              <a:t>P</a:t>
            </a:r>
            <a:r>
              <a:rPr lang="en-US" sz="2800" b="1" i="1" baseline="-25000" dirty="0" err="1">
                <a:solidFill>
                  <a:srgbClr val="00B050"/>
                </a:solidFill>
              </a:rPr>
              <a:t>dyn</a:t>
            </a:r>
            <a:r>
              <a:rPr lang="en-US" sz="2800" dirty="0">
                <a:solidFill>
                  <a:srgbClr val="00B050"/>
                </a:solidFill>
              </a:rPr>
              <a:t> is </a:t>
            </a:r>
            <a:r>
              <a:rPr lang="en-US" sz="2800" b="1" i="1" u="sng" dirty="0">
                <a:solidFill>
                  <a:srgbClr val="00B050"/>
                </a:solidFill>
              </a:rPr>
              <a:t>9.63nW</a:t>
            </a:r>
            <a:r>
              <a:rPr lang="en-US" sz="2800" dirty="0">
                <a:solidFill>
                  <a:srgbClr val="00B050"/>
                </a:solidFill>
              </a:rPr>
              <a:t> running at a V</a:t>
            </a:r>
            <a:r>
              <a:rPr lang="en-US" sz="2800" baseline="-25000" dirty="0">
                <a:solidFill>
                  <a:srgbClr val="00B050"/>
                </a:solidFill>
              </a:rPr>
              <a:t>SET</a:t>
            </a:r>
            <a:r>
              <a:rPr lang="en-US" sz="2800" dirty="0">
                <a:solidFill>
                  <a:srgbClr val="00B050"/>
                </a:solidFill>
              </a:rPr>
              <a:t> voltage of 1.0V for the 40nm half-pitch nanowires.</a:t>
            </a:r>
          </a:p>
        </p:txBody>
      </p:sp>
    </p:spTree>
    <p:extLst>
      <p:ext uri="{BB962C8B-B14F-4D97-AF65-F5344CB8AC3E}">
        <p14:creationId xmlns:p14="http://schemas.microsoft.com/office/powerpoint/2010/main" val="937236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91550" y="320675"/>
                <a:ext cx="10662249" cy="757627"/>
              </a:xfrm>
            </p:spPr>
            <p:txBody>
              <a:bodyPr/>
              <a:lstStyle/>
              <a:p>
                <a14:m>
                  <m:oMath xmlns:m="http://schemas.openxmlformats.org/officeDocument/2006/math">
                    <m:sSub>
                      <m:sSubPr>
                        <m:ctrlPr>
                          <a:rPr lang="en-US" sz="4000" i="1">
                            <a:latin typeface="Cambria Math" panose="02040503050406030204" pitchFamily="18" charset="0"/>
                          </a:rPr>
                        </m:ctrlPr>
                      </m:sSubPr>
                      <m:e>
                        <m:r>
                          <a:rPr lang="en-US" sz="4000" i="1">
                            <a:latin typeface="Cambria Math" panose="02040503050406030204" pitchFamily="18" charset="0"/>
                          </a:rPr>
                          <m:t>𝑃</m:t>
                        </m:r>
                      </m:e>
                      <m:sub>
                        <m:r>
                          <a:rPr lang="en-US" sz="4000" i="1">
                            <a:latin typeface="Cambria Math" panose="02040503050406030204" pitchFamily="18" charset="0"/>
                          </a:rPr>
                          <m:t>𝑙𝑒𝑎𝑘</m:t>
                        </m:r>
                      </m:sub>
                    </m:sSub>
                  </m:oMath>
                </a14:m>
                <a:r>
                  <a:rPr lang="en-US" sz="4000" dirty="0"/>
                  <a:t> - Sneak-Path Current Related Consumption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91550" y="320675"/>
                <a:ext cx="10662249" cy="757627"/>
              </a:xfrm>
              <a:blipFill>
                <a:blip r:embed="rId2"/>
                <a:stretch>
                  <a:fillRect t="-15323" b="-26613"/>
                </a:stretch>
              </a:blipFill>
            </p:spPr>
            <p:txBody>
              <a:bodyPr/>
              <a:lstStyle/>
              <a:p>
                <a:r>
                  <a:rPr lang="en-US">
                    <a:noFill/>
                  </a:rPr>
                  <a:t> </a:t>
                </a:r>
              </a:p>
            </p:txBody>
          </p:sp>
        </mc:Fallback>
      </mc:AlternateContent>
      <p:sp>
        <p:nvSpPr>
          <p:cNvPr id="3" name="Content Placeholder 2"/>
          <p:cNvSpPr>
            <a:spLocks noGrp="1"/>
          </p:cNvSpPr>
          <p:nvPr>
            <p:ph idx="1"/>
          </p:nvPr>
        </p:nvSpPr>
        <p:spPr>
          <a:xfrm>
            <a:off x="838200" y="1167995"/>
            <a:ext cx="10515600" cy="5098661"/>
          </a:xfrm>
        </p:spPr>
        <p:txBody>
          <a:bodyPr>
            <a:normAutofit fontScale="92500" lnSpcReduction="10000"/>
          </a:bodyPr>
          <a:lstStyle/>
          <a:p>
            <a:r>
              <a:rPr lang="en-US" dirty="0"/>
              <a:t>In this proposed design only one row or column of the 8×8 crossbar at a time can discharge through Gnd. </a:t>
            </a:r>
          </a:p>
          <a:p>
            <a:r>
              <a:rPr lang="en-US" dirty="0"/>
              <a:t>Moreover, memristors go through reset with the V</a:t>
            </a:r>
            <a:r>
              <a:rPr lang="en-US" baseline="-25000" dirty="0"/>
              <a:t>CLEAR</a:t>
            </a:r>
            <a:r>
              <a:rPr lang="en-US" dirty="0"/>
              <a:t> voltage after completing the operations in each row. </a:t>
            </a:r>
          </a:p>
          <a:p>
            <a:r>
              <a:rPr lang="en-US" dirty="0"/>
              <a:t>In the proposed 8-bit adder design only the sum bits are preserved in the eighth column of the 8×8 nanowire crossbar, while all other memristors are cleared. </a:t>
            </a:r>
          </a:p>
          <a:p>
            <a:r>
              <a:rPr lang="en-US" dirty="0"/>
              <a:t>However, the memristors that are holding the sum bits cannot easily discharge as no direct path to </a:t>
            </a:r>
            <a:r>
              <a:rPr lang="en-US" dirty="0" err="1"/>
              <a:t>Gnd</a:t>
            </a:r>
            <a:r>
              <a:rPr lang="en-US" dirty="0"/>
              <a:t> is available for them. </a:t>
            </a:r>
          </a:p>
          <a:p>
            <a:r>
              <a:rPr lang="en-US" dirty="0"/>
              <a:t>Thus the claim is that the leakage power </a:t>
            </a:r>
            <a:r>
              <a:rPr lang="en-US" dirty="0" err="1"/>
              <a:t>P</a:t>
            </a:r>
            <a:r>
              <a:rPr lang="en-US" baseline="-25000" dirty="0" err="1"/>
              <a:t>leakage</a:t>
            </a:r>
            <a:r>
              <a:rPr lang="en-US" dirty="0"/>
              <a:t> is negligible in the proposed design. </a:t>
            </a:r>
          </a:p>
          <a:p>
            <a:r>
              <a:rPr lang="en-US" dirty="0"/>
              <a:t>Without any sneak-path protection, the worst case calculated leakage power would be 0.8mW per pipe-stage. </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48</a:t>
            </a:fld>
            <a:endParaRPr lang="en-US"/>
          </a:p>
        </p:txBody>
      </p:sp>
    </p:spTree>
    <p:extLst>
      <p:ext uri="{BB962C8B-B14F-4D97-AF65-F5344CB8AC3E}">
        <p14:creationId xmlns:p14="http://schemas.microsoft.com/office/powerpoint/2010/main" val="1211470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ON</a:t>
            </a:r>
            <a:r>
              <a:rPr lang="en-US" dirty="0"/>
              <a:t> Consumption</a:t>
            </a:r>
          </a:p>
        </p:txBody>
      </p:sp>
      <p:sp>
        <p:nvSpPr>
          <p:cNvPr id="3" name="Content Placeholder 2"/>
          <p:cNvSpPr>
            <a:spLocks noGrp="1"/>
          </p:cNvSpPr>
          <p:nvPr>
            <p:ph idx="1"/>
          </p:nvPr>
        </p:nvSpPr>
        <p:spPr/>
        <p:txBody>
          <a:bodyPr/>
          <a:lstStyle/>
          <a:p>
            <a:r>
              <a:rPr lang="en-US" dirty="0"/>
              <a:t>In proposed methodology the primary input data is copied over from storage </a:t>
            </a:r>
            <a:r>
              <a:rPr lang="en-US" dirty="0" err="1"/>
              <a:t>MsRAM</a:t>
            </a:r>
            <a:r>
              <a:rPr lang="en-US" dirty="0"/>
              <a:t> to row1 of the 8×8 nanowire crossbar. </a:t>
            </a:r>
          </a:p>
          <a:p>
            <a:r>
              <a:rPr lang="en-US" dirty="0"/>
              <a:t>Therefore, in 1-bit FA design, the carry bit holds the </a:t>
            </a:r>
            <a:r>
              <a:rPr lang="en-US" dirty="0" err="1"/>
              <a:t>memristance</a:t>
            </a:r>
            <a:r>
              <a:rPr lang="en-US" dirty="0"/>
              <a:t> value for several pulses/cycles. This may cause some static power loss. However, since other protections are provided to the design, this loss is also negligible. </a:t>
            </a:r>
          </a:p>
          <a:p>
            <a:r>
              <a:rPr lang="en-US" dirty="0"/>
              <a:t>The calculated P</a:t>
            </a:r>
            <a:r>
              <a:rPr lang="en-US" baseline="-25000" dirty="0"/>
              <a:t>ON</a:t>
            </a:r>
            <a:r>
              <a:rPr lang="en-US" dirty="0"/>
              <a:t> power loss is 2.38µW per pipe-stage. </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49</a:t>
            </a:fld>
            <a:endParaRPr lang="en-US"/>
          </a:p>
        </p:txBody>
      </p:sp>
    </p:spTree>
    <p:extLst>
      <p:ext uri="{BB962C8B-B14F-4D97-AF65-F5344CB8AC3E}">
        <p14:creationId xmlns:p14="http://schemas.microsoft.com/office/powerpoint/2010/main" val="308892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Stateful</a:t>
            </a:r>
            <a:r>
              <a:rPr lang="en-US" dirty="0"/>
              <a:t> IMPLY </a:t>
            </a:r>
            <a:r>
              <a:rPr lang="en-US" dirty="0" err="1"/>
              <a:t>Memristor</a:t>
            </a:r>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5</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405" y="2591690"/>
            <a:ext cx="9025471" cy="3372775"/>
          </a:xfrm>
        </p:spPr>
      </p:pic>
      <p:sp>
        <p:nvSpPr>
          <p:cNvPr id="10" name="TextBox 9"/>
          <p:cNvSpPr txBox="1"/>
          <p:nvPr/>
        </p:nvSpPr>
        <p:spPr>
          <a:xfrm>
            <a:off x="1562100" y="1690688"/>
            <a:ext cx="8842082" cy="830997"/>
          </a:xfrm>
          <a:prstGeom prst="rect">
            <a:avLst/>
          </a:prstGeom>
          <a:noFill/>
        </p:spPr>
        <p:txBody>
          <a:bodyPr wrap="square" rtlCol="0">
            <a:spAutoFit/>
          </a:bodyPr>
          <a:lstStyle/>
          <a:p>
            <a:r>
              <a:rPr lang="en-US" sz="2400" dirty="0"/>
              <a:t>IMPLY Logic </a:t>
            </a:r>
          </a:p>
          <a:p>
            <a:r>
              <a:rPr lang="en-US" sz="2400" dirty="0"/>
              <a:t>A. Gate B. Truth Table C. Realization with Two memristors. [</a:t>
            </a:r>
            <a:r>
              <a:rPr lang="en-US" sz="2400" dirty="0" err="1"/>
              <a:t>Kuekes</a:t>
            </a:r>
            <a:r>
              <a:rPr lang="en-US" sz="2400" dirty="0"/>
              <a:t>]</a:t>
            </a:r>
          </a:p>
        </p:txBody>
      </p:sp>
    </p:spTree>
    <p:extLst>
      <p:ext uri="{BB962C8B-B14F-4D97-AF65-F5344CB8AC3E}">
        <p14:creationId xmlns:p14="http://schemas.microsoft.com/office/powerpoint/2010/main" val="3421575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9688"/>
          </a:xfrm>
        </p:spPr>
        <p:txBody>
          <a:bodyPr/>
          <a:lstStyle/>
          <a:p>
            <a:r>
              <a:rPr lang="en-US" dirty="0"/>
              <a:t>CMOS Power Component of </a:t>
            </a:r>
            <a:r>
              <a:rPr lang="en-US" dirty="0" err="1"/>
              <a:t>MsFPGA</a:t>
            </a:r>
            <a:endParaRPr lang="en-US" dirty="0"/>
          </a:p>
        </p:txBody>
      </p:sp>
      <p:sp>
        <p:nvSpPr>
          <p:cNvPr id="3" name="Content Placeholder 2"/>
          <p:cNvSpPr>
            <a:spLocks noGrp="1"/>
          </p:cNvSpPr>
          <p:nvPr>
            <p:ph idx="1"/>
          </p:nvPr>
        </p:nvSpPr>
        <p:spPr/>
        <p:txBody>
          <a:bodyPr/>
          <a:lstStyle/>
          <a:p>
            <a:r>
              <a:rPr lang="en-US" dirty="0"/>
              <a:t>The estimated total dynamic power consumption by CMOS circuitry per 8×8 </a:t>
            </a:r>
            <a:r>
              <a:rPr lang="en-US" dirty="0" err="1"/>
              <a:t>memristive</a:t>
            </a:r>
            <a:r>
              <a:rPr lang="en-US" dirty="0"/>
              <a:t> nanowire crossbar (per pipe-stage) is 2.25mW at 25% toggle rate</a:t>
            </a:r>
          </a:p>
          <a:p>
            <a:r>
              <a:rPr lang="en-US" dirty="0"/>
              <a:t>Thus, for four pipe-stages of the complete ED pipeline, it is approximately 9mW. </a:t>
            </a:r>
          </a:p>
          <a:p>
            <a:r>
              <a:rPr lang="en-US" dirty="0"/>
              <a:t>Proposed hybrid </a:t>
            </a:r>
            <a:r>
              <a:rPr lang="en-US" dirty="0" err="1"/>
              <a:t>MsFPGA</a:t>
            </a:r>
            <a:r>
              <a:rPr lang="en-US" dirty="0"/>
              <a:t> operating at 1.0V consumes ~9mW total dynamic power as the power components from </a:t>
            </a:r>
            <a:r>
              <a:rPr lang="en-US" dirty="0" err="1"/>
              <a:t>memristor</a:t>
            </a:r>
            <a:r>
              <a:rPr lang="en-US" dirty="0"/>
              <a:t> design is insignificant.</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50</a:t>
            </a:fld>
            <a:endParaRPr lang="en-US"/>
          </a:p>
        </p:txBody>
      </p:sp>
    </p:spTree>
    <p:extLst>
      <p:ext uri="{BB962C8B-B14F-4D97-AF65-F5344CB8AC3E}">
        <p14:creationId xmlns:p14="http://schemas.microsoft.com/office/powerpoint/2010/main" val="2095622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CMOS Area of </a:t>
            </a:r>
            <a:r>
              <a:rPr lang="en-US" dirty="0" err="1"/>
              <a:t>MsFPGA</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sz="3200" dirty="0"/>
              <a:t>CMOS circuitry in the hybrid </a:t>
            </a:r>
            <a:r>
              <a:rPr lang="en-US" sz="3200" dirty="0" err="1"/>
              <a:t>MsFPGA</a:t>
            </a:r>
            <a:r>
              <a:rPr lang="en-US" sz="3200" dirty="0"/>
              <a:t> consumes 0.32mm</a:t>
            </a:r>
            <a:r>
              <a:rPr lang="en-US" sz="3200" baseline="30000" dirty="0"/>
              <a:t>2</a:t>
            </a:r>
            <a:r>
              <a:rPr lang="en-US" sz="3200" dirty="0"/>
              <a:t> area as estimated.</a:t>
            </a:r>
          </a:p>
          <a:p>
            <a:pPr>
              <a:buFont typeface="Wingdings" panose="05000000000000000000" pitchFamily="2" charset="2"/>
              <a:buChar char="ü"/>
            </a:pPr>
            <a:r>
              <a:rPr lang="en-US" sz="3200" dirty="0"/>
              <a:t>The area of the hybrid </a:t>
            </a:r>
            <a:r>
              <a:rPr lang="en-US" sz="3200" dirty="0" err="1"/>
              <a:t>MsFPGA</a:t>
            </a:r>
            <a:r>
              <a:rPr lang="en-US" sz="3200" dirty="0"/>
              <a:t> design is dominated by the CMOS components. </a:t>
            </a:r>
          </a:p>
          <a:p>
            <a:pPr>
              <a:buFont typeface="Wingdings" panose="05000000000000000000" pitchFamily="2" charset="2"/>
              <a:buChar char="ü"/>
            </a:pPr>
            <a:r>
              <a:rPr lang="en-US" sz="3200" dirty="0"/>
              <a:t>Nanowire is fabricated on top of CMOS.</a:t>
            </a:r>
          </a:p>
          <a:p>
            <a:pPr>
              <a:buFont typeface="Wingdings" panose="05000000000000000000" pitchFamily="2" charset="2"/>
              <a:buChar char="ü"/>
            </a:pPr>
            <a:r>
              <a:rPr lang="en-US" sz="3200" dirty="0"/>
              <a:t>As the </a:t>
            </a:r>
            <a:r>
              <a:rPr lang="en-US" sz="3200" dirty="0" err="1"/>
              <a:t>memristor</a:t>
            </a:r>
            <a:r>
              <a:rPr lang="en-US" sz="3200" dirty="0"/>
              <a:t> crossbar technology matures, more components can be converted from CMOS to memristors and thus these components can be moved to the </a:t>
            </a:r>
            <a:r>
              <a:rPr lang="en-US" sz="3200" dirty="0" err="1"/>
              <a:t>memristor</a:t>
            </a:r>
            <a:r>
              <a:rPr lang="en-US" sz="3200" dirty="0"/>
              <a:t> layer from the CMOS layer.</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51</a:t>
            </a:fld>
            <a:endParaRPr lang="en-US"/>
          </a:p>
        </p:txBody>
      </p:sp>
    </p:spTree>
    <p:extLst>
      <p:ext uri="{BB962C8B-B14F-4D97-AF65-F5344CB8AC3E}">
        <p14:creationId xmlns:p14="http://schemas.microsoft.com/office/powerpoint/2010/main" val="117089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0747"/>
          </a:xfrm>
        </p:spPr>
        <p:txBody>
          <a:bodyPr>
            <a:noAutofit/>
          </a:bodyPr>
          <a:lstStyle/>
          <a:p>
            <a:r>
              <a:rPr lang="en-US" sz="3800" dirty="0"/>
              <a:t>Performance Comparison of CMOS FPGA vs. </a:t>
            </a:r>
            <a:r>
              <a:rPr lang="en-US" sz="3800" dirty="0" err="1"/>
              <a:t>MsFPGA</a:t>
            </a:r>
            <a:endParaRPr lang="en-US" sz="3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181388"/>
              </p:ext>
            </p:extLst>
          </p:nvPr>
        </p:nvGraphicFramePr>
        <p:xfrm>
          <a:off x="1498386" y="1467650"/>
          <a:ext cx="8560013" cy="4416552"/>
        </p:xfrm>
        <a:graphic>
          <a:graphicData uri="http://schemas.openxmlformats.org/drawingml/2006/table">
            <a:tbl>
              <a:tblPr firstRow="1" firstCol="1" bandRow="1">
                <a:tableStyleId>{22838BEF-8BB2-4498-84A7-C5851F593DF1}</a:tableStyleId>
              </a:tblPr>
              <a:tblGrid>
                <a:gridCol w="1727709">
                  <a:extLst>
                    <a:ext uri="{9D8B030D-6E8A-4147-A177-3AD203B41FA5}">
                      <a16:colId xmlns:a16="http://schemas.microsoft.com/office/drawing/2014/main" val="3832734696"/>
                    </a:ext>
                  </a:extLst>
                </a:gridCol>
                <a:gridCol w="1727709">
                  <a:extLst>
                    <a:ext uri="{9D8B030D-6E8A-4147-A177-3AD203B41FA5}">
                      <a16:colId xmlns:a16="http://schemas.microsoft.com/office/drawing/2014/main" val="789761233"/>
                    </a:ext>
                  </a:extLst>
                </a:gridCol>
                <a:gridCol w="3607863">
                  <a:extLst>
                    <a:ext uri="{9D8B030D-6E8A-4147-A177-3AD203B41FA5}">
                      <a16:colId xmlns:a16="http://schemas.microsoft.com/office/drawing/2014/main" val="488790762"/>
                    </a:ext>
                  </a:extLst>
                </a:gridCol>
                <a:gridCol w="1496732">
                  <a:extLst>
                    <a:ext uri="{9D8B030D-6E8A-4147-A177-3AD203B41FA5}">
                      <a16:colId xmlns:a16="http://schemas.microsoft.com/office/drawing/2014/main" val="2630694865"/>
                    </a:ext>
                  </a:extLst>
                </a:gridCol>
              </a:tblGrid>
              <a:tr h="910800">
                <a:tc>
                  <a:txBody>
                    <a:bodyPr/>
                    <a:lstStyle/>
                    <a:p>
                      <a:pPr marL="0" marR="0">
                        <a:lnSpc>
                          <a:spcPct val="115000"/>
                        </a:lnSpc>
                        <a:spcBef>
                          <a:spcPts val="0"/>
                        </a:spcBef>
                        <a:spcAft>
                          <a:spcPts val="0"/>
                        </a:spcAft>
                      </a:pPr>
                      <a:r>
                        <a:rPr lang="en-US" sz="1800">
                          <a:effectLst/>
                        </a:rPr>
                        <a:t>Performances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CMOS FPGA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err="1">
                          <a:effectLst/>
                        </a:rPr>
                        <a:t>MsFPGA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CMOS Component of MsFPGA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086902"/>
                  </a:ext>
                </a:extLst>
              </a:tr>
              <a:tr h="910800">
                <a:tc>
                  <a:txBody>
                    <a:bodyPr/>
                    <a:lstStyle/>
                    <a:p>
                      <a:pPr marL="0" marR="0">
                        <a:lnSpc>
                          <a:spcPct val="115000"/>
                        </a:lnSpc>
                        <a:spcBef>
                          <a:spcPts val="0"/>
                        </a:spcBef>
                        <a:spcAft>
                          <a:spcPts val="0"/>
                        </a:spcAft>
                      </a:pPr>
                      <a:r>
                        <a:rPr lang="en-US" sz="1800">
                          <a:effectLst/>
                        </a:rPr>
                        <a:t>Delay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25.9ns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ZrO</a:t>
                      </a:r>
                      <a:r>
                        <a:rPr lang="en-US" sz="1800" baseline="-25000">
                          <a:effectLst/>
                        </a:rPr>
                        <a:t>2</a:t>
                      </a:r>
                      <a:r>
                        <a:rPr lang="en-US" sz="1800">
                          <a:effectLst/>
                        </a:rPr>
                        <a:t> Realistic Process Model: 6.98ns</a:t>
                      </a:r>
                    </a:p>
                    <a:p>
                      <a:pPr marL="0" marR="0">
                        <a:lnSpc>
                          <a:spcPct val="115000"/>
                        </a:lnSpc>
                        <a:spcBef>
                          <a:spcPts val="0"/>
                        </a:spcBef>
                        <a:spcAft>
                          <a:spcPts val="0"/>
                        </a:spcAft>
                      </a:pPr>
                      <a:r>
                        <a:rPr lang="en-US" sz="1800">
                          <a:effectLst/>
                        </a:rPr>
                        <a:t>TaO</a:t>
                      </a:r>
                      <a:r>
                        <a:rPr lang="en-US" sz="1800" baseline="-25000">
                          <a:effectLst/>
                        </a:rPr>
                        <a:t>x</a:t>
                      </a:r>
                      <a:r>
                        <a:rPr lang="en-US" sz="1800">
                          <a:effectLst/>
                        </a:rPr>
                        <a:t> Behavioral Model: 123.24ns</a:t>
                      </a:r>
                    </a:p>
                    <a:p>
                      <a:pPr marL="0" marR="0">
                        <a:lnSpc>
                          <a:spcPct val="115000"/>
                        </a:lnSpc>
                        <a:spcBef>
                          <a:spcPts val="0"/>
                        </a:spcBef>
                        <a:spcAft>
                          <a:spcPts val="0"/>
                        </a:spcAft>
                      </a:pPr>
                      <a:r>
                        <a:rPr lang="en-US" sz="1800">
                          <a:effectLst/>
                        </a:rPr>
                        <a:t>TiO</a:t>
                      </a:r>
                      <a:r>
                        <a:rPr lang="en-US" sz="1800" baseline="-25000">
                          <a:effectLst/>
                        </a:rPr>
                        <a:t>2</a:t>
                      </a:r>
                      <a:r>
                        <a:rPr lang="en-US" sz="1800">
                          <a:effectLst/>
                        </a:rPr>
                        <a:t> Behavioral Model: 407.82µs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0548078"/>
                  </a:ext>
                </a:extLst>
              </a:tr>
              <a:tr h="291509">
                <a:tc>
                  <a:txBody>
                    <a:bodyPr/>
                    <a:lstStyle/>
                    <a:p>
                      <a:pPr marL="0" marR="0">
                        <a:lnSpc>
                          <a:spcPct val="115000"/>
                        </a:lnSpc>
                        <a:spcBef>
                          <a:spcPts val="0"/>
                        </a:spcBef>
                        <a:spcAft>
                          <a:spcPts val="0"/>
                        </a:spcAft>
                      </a:pPr>
                      <a:r>
                        <a:rPr lang="en-US" sz="1800">
                          <a:effectLst/>
                        </a:rPr>
                        <a:t>Datapath Area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0.6mm</a:t>
                      </a:r>
                      <a:r>
                        <a:rPr lang="en-US" sz="1800" baseline="30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146µm</a:t>
                      </a:r>
                      <a:r>
                        <a:rPr lang="en-US" sz="1800" baseline="30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940399"/>
                  </a:ext>
                </a:extLst>
              </a:tr>
              <a:tr h="291509">
                <a:tc>
                  <a:txBody>
                    <a:bodyPr/>
                    <a:lstStyle/>
                    <a:p>
                      <a:pPr marL="0" marR="0">
                        <a:lnSpc>
                          <a:spcPct val="115000"/>
                        </a:lnSpc>
                        <a:spcBef>
                          <a:spcPts val="0"/>
                        </a:spcBef>
                        <a:spcAft>
                          <a:spcPts val="0"/>
                        </a:spcAft>
                      </a:pPr>
                      <a:r>
                        <a:rPr lang="en-US" sz="1800">
                          <a:effectLst/>
                        </a:rPr>
                        <a:t>Total Die Area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0.904 mm</a:t>
                      </a:r>
                      <a:r>
                        <a:rPr lang="en-US" sz="1800" baseline="30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0.32mm</a:t>
                      </a:r>
                      <a:r>
                        <a:rPr lang="en-US" sz="1800" baseline="30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8724126"/>
                  </a:ext>
                </a:extLst>
              </a:tr>
              <a:tr h="910800">
                <a:tc>
                  <a:txBody>
                    <a:bodyPr/>
                    <a:lstStyle/>
                    <a:p>
                      <a:pPr marL="0" marR="0">
                        <a:lnSpc>
                          <a:spcPct val="115000"/>
                        </a:lnSpc>
                        <a:spcBef>
                          <a:spcPts val="0"/>
                        </a:spcBef>
                        <a:spcAft>
                          <a:spcPts val="0"/>
                        </a:spcAft>
                      </a:pPr>
                      <a:r>
                        <a:rPr lang="en-US" sz="1800">
                          <a:effectLst/>
                        </a:rPr>
                        <a:t>Static Power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Whole FPGA is on, so not comparable.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Sneak-path protection provided.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055752"/>
                  </a:ext>
                </a:extLst>
              </a:tr>
              <a:tr h="910800">
                <a:tc>
                  <a:txBody>
                    <a:bodyPr/>
                    <a:lstStyle/>
                    <a:p>
                      <a:pPr marL="0" marR="0">
                        <a:lnSpc>
                          <a:spcPct val="115000"/>
                        </a:lnSpc>
                        <a:spcBef>
                          <a:spcPts val="0"/>
                        </a:spcBef>
                        <a:spcAft>
                          <a:spcPts val="0"/>
                        </a:spcAft>
                      </a:pPr>
                      <a:r>
                        <a:rPr lang="en-US" sz="1800">
                          <a:effectLst/>
                        </a:rPr>
                        <a:t>Dynamic Power @25% toggle-rate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22mW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9.63nW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9mW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428683"/>
                  </a:ext>
                </a:extLst>
              </a:tr>
            </a:tbl>
          </a:graphicData>
        </a:graphic>
      </p:graphicFrame>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52</a:t>
            </a:fld>
            <a:endParaRPr lang="en-US"/>
          </a:p>
        </p:txBody>
      </p:sp>
    </p:spTree>
    <p:extLst>
      <p:ext uri="{BB962C8B-B14F-4D97-AF65-F5344CB8AC3E}">
        <p14:creationId xmlns:p14="http://schemas.microsoft.com/office/powerpoint/2010/main" val="2779591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 Circuit Methodology</a:t>
            </a:r>
          </a:p>
        </p:txBody>
      </p:sp>
      <p:sp>
        <p:nvSpPr>
          <p:cNvPr id="3" name="Content Placeholder 2"/>
          <p:cNvSpPr>
            <a:spLocks noGrp="1"/>
          </p:cNvSpPr>
          <p:nvPr>
            <p:ph idx="1"/>
          </p:nvPr>
        </p:nvSpPr>
        <p:spPr/>
        <p:txBody>
          <a:bodyPr>
            <a:normAutofit fontScale="92500" lnSpcReduction="20000"/>
          </a:bodyPr>
          <a:lstStyle/>
          <a:p>
            <a:pPr lvl="0"/>
            <a:r>
              <a:rPr lang="en-US" dirty="0"/>
              <a:t>Presented optimized design for logic blocks using IMPLY-</a:t>
            </a:r>
            <a:r>
              <a:rPr lang="en-US" dirty="0" err="1"/>
              <a:t>memristor</a:t>
            </a:r>
            <a:r>
              <a:rPr lang="en-US" dirty="0"/>
              <a:t>. </a:t>
            </a:r>
          </a:p>
          <a:p>
            <a:pPr lvl="0"/>
            <a:r>
              <a:rPr lang="en-US" dirty="0"/>
              <a:t>An innovative concept of an 8-bit iterative adder design using the </a:t>
            </a:r>
            <a:r>
              <a:rPr lang="en-US" dirty="0" err="1"/>
              <a:t>Stateful</a:t>
            </a:r>
            <a:r>
              <a:rPr lang="en-US" dirty="0"/>
              <a:t> IMPLY-</a:t>
            </a:r>
            <a:r>
              <a:rPr lang="en-US" dirty="0" err="1"/>
              <a:t>memristor</a:t>
            </a:r>
            <a:r>
              <a:rPr lang="en-US" dirty="0"/>
              <a:t> is presented. </a:t>
            </a:r>
          </a:p>
          <a:p>
            <a:pPr lvl="0"/>
            <a:r>
              <a:rPr lang="en-US" dirty="0"/>
              <a:t>The 8-bit iterative adder is designed in a new type of 8x8 nanowire crossbar, where, each adder bit is implemented in one row of the 8-row crossbar network. </a:t>
            </a:r>
          </a:p>
          <a:p>
            <a:pPr lvl="0"/>
            <a:r>
              <a:rPr lang="en-US" dirty="0"/>
              <a:t>The design is optimized for area, power and delay and has sneak-path protection for logical error. </a:t>
            </a:r>
          </a:p>
          <a:p>
            <a:pPr lvl="0"/>
            <a:r>
              <a:rPr lang="en-US" dirty="0"/>
              <a:t>Similarly, components of 8-bit, 16-bit, or any other order bit can be designed using one or multiple 8x8 crossbar blocks, as needed. </a:t>
            </a:r>
          </a:p>
          <a:p>
            <a:pPr lvl="0"/>
            <a:r>
              <a:rPr lang="en-US" dirty="0"/>
              <a:t>For this dissertation other arithmetic blocks, e.g. </a:t>
            </a:r>
            <a:r>
              <a:rPr lang="en-US" dirty="0" err="1"/>
              <a:t>subtractor</a:t>
            </a:r>
            <a:r>
              <a:rPr lang="en-US" dirty="0"/>
              <a:t>, comparator, multiplexer, square-operator blocks were also designed using the same design concepts. </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53</a:t>
            </a:fld>
            <a:endParaRPr lang="en-US"/>
          </a:p>
        </p:txBody>
      </p:sp>
    </p:spTree>
    <p:extLst>
      <p:ext uri="{BB962C8B-B14F-4D97-AF65-F5344CB8AC3E}">
        <p14:creationId xmlns:p14="http://schemas.microsoft.com/office/powerpoint/2010/main" val="422283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5101"/>
          </a:xfrm>
        </p:spPr>
        <p:txBody>
          <a:bodyPr>
            <a:normAutofit fontScale="90000"/>
          </a:bodyPr>
          <a:lstStyle/>
          <a:p>
            <a:r>
              <a:rPr lang="en-US" dirty="0"/>
              <a:t>Contributions: Circuit Methodology</a:t>
            </a:r>
            <a:br>
              <a:rPr lang="en-US" dirty="0"/>
            </a:br>
            <a:r>
              <a:rPr lang="en-US" dirty="0"/>
              <a:t>Array of 8x8 Nanowire Crossbar Block</a:t>
            </a:r>
          </a:p>
        </p:txBody>
      </p:sp>
      <p:sp>
        <p:nvSpPr>
          <p:cNvPr id="3" name="Content Placeholder 2"/>
          <p:cNvSpPr>
            <a:spLocks noGrp="1"/>
          </p:cNvSpPr>
          <p:nvPr>
            <p:ph idx="1"/>
          </p:nvPr>
        </p:nvSpPr>
        <p:spPr>
          <a:xfrm>
            <a:off x="838200" y="1906438"/>
            <a:ext cx="10515600" cy="4270525"/>
          </a:xfrm>
        </p:spPr>
        <p:txBody>
          <a:bodyPr/>
          <a:lstStyle/>
          <a:p>
            <a:pPr lvl="0"/>
            <a:r>
              <a:rPr lang="en-US" dirty="0"/>
              <a:t>The innovative </a:t>
            </a:r>
            <a:r>
              <a:rPr lang="en-US" b="1" i="1" dirty="0"/>
              <a:t>pipelining</a:t>
            </a:r>
            <a:r>
              <a:rPr lang="en-US" dirty="0"/>
              <a:t> concept is presented for the </a:t>
            </a:r>
            <a:r>
              <a:rPr lang="en-US" dirty="0" err="1"/>
              <a:t>datapath</a:t>
            </a:r>
            <a:r>
              <a:rPr lang="en-US" dirty="0"/>
              <a:t> design using an array of 8x8 nanowire crossbar blocks. </a:t>
            </a:r>
          </a:p>
          <a:p>
            <a:pPr lvl="0"/>
            <a:r>
              <a:rPr lang="en-US" dirty="0"/>
              <a:t>This array of blocks can grow both horizontally as well as vertically and can act as a pipeline in either way.</a:t>
            </a:r>
          </a:p>
          <a:p>
            <a:pPr lvl="0"/>
            <a:r>
              <a:rPr lang="en-US" dirty="0"/>
              <a:t>Therefore, multiple arithmetic operations can simultaneously execute.</a:t>
            </a:r>
          </a:p>
          <a:p>
            <a:pPr lvl="0"/>
            <a:r>
              <a:rPr lang="en-US" dirty="0"/>
              <a:t>Improves overall design speed that can compensate for slowness in memristors devices.</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54</a:t>
            </a:fld>
            <a:endParaRPr lang="en-US"/>
          </a:p>
        </p:txBody>
      </p:sp>
    </p:spTree>
    <p:extLst>
      <p:ext uri="{BB962C8B-B14F-4D97-AF65-F5344CB8AC3E}">
        <p14:creationId xmlns:p14="http://schemas.microsoft.com/office/powerpoint/2010/main" val="1048319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95"/>
          </a:xfrm>
        </p:spPr>
        <p:txBody>
          <a:bodyPr>
            <a:normAutofit/>
          </a:bodyPr>
          <a:lstStyle/>
          <a:p>
            <a:r>
              <a:rPr lang="en-US" dirty="0"/>
              <a:t>Contributions: Circuit Methodology</a:t>
            </a:r>
          </a:p>
        </p:txBody>
      </p:sp>
      <p:sp>
        <p:nvSpPr>
          <p:cNvPr id="3" name="Content Placeholder 2"/>
          <p:cNvSpPr>
            <a:spLocks noGrp="1"/>
          </p:cNvSpPr>
          <p:nvPr>
            <p:ph idx="1"/>
          </p:nvPr>
        </p:nvSpPr>
        <p:spPr>
          <a:xfrm>
            <a:off x="838200" y="1300821"/>
            <a:ext cx="10515600" cy="5055529"/>
          </a:xfrm>
        </p:spPr>
        <p:txBody>
          <a:bodyPr>
            <a:normAutofit fontScale="92500" lnSpcReduction="10000"/>
          </a:bodyPr>
          <a:lstStyle/>
          <a:p>
            <a:pPr lvl="0" fontAlgn="base"/>
            <a:r>
              <a:rPr lang="en-US" dirty="0"/>
              <a:t>Novel ideas that are valuable to the development of </a:t>
            </a:r>
            <a:r>
              <a:rPr lang="en-US" b="1" i="1" dirty="0" err="1"/>
              <a:t>memristor</a:t>
            </a:r>
            <a:r>
              <a:rPr lang="en-US" b="1" i="1" dirty="0"/>
              <a:t> technology</a:t>
            </a:r>
            <a:r>
              <a:rPr lang="en-US" dirty="0"/>
              <a:t>.</a:t>
            </a:r>
          </a:p>
          <a:p>
            <a:pPr lvl="0" fontAlgn="base"/>
            <a:r>
              <a:rPr lang="en-US" dirty="0"/>
              <a:t>Proposed </a:t>
            </a:r>
            <a:r>
              <a:rPr lang="en-US" b="1" i="1" dirty="0" err="1"/>
              <a:t>MsCMOL</a:t>
            </a:r>
            <a:r>
              <a:rPr lang="en-US" dirty="0"/>
              <a:t>: Conventional CMOL cannot be conveniently used for logic design using memristors. Proposed novel </a:t>
            </a:r>
            <a:r>
              <a:rPr lang="en-US" dirty="0" err="1"/>
              <a:t>MsCMOL</a:t>
            </a:r>
            <a:r>
              <a:rPr lang="en-US" dirty="0"/>
              <a:t> can be used for Logic, Memory and Connections.</a:t>
            </a:r>
          </a:p>
          <a:p>
            <a:pPr lvl="0" fontAlgn="base"/>
            <a:r>
              <a:rPr lang="en-US" dirty="0"/>
              <a:t>Idea of </a:t>
            </a:r>
            <a:r>
              <a:rPr lang="en-US" b="1" i="1" dirty="0"/>
              <a:t>data storage </a:t>
            </a:r>
            <a:r>
              <a:rPr lang="en-US" b="1" i="1" dirty="0" err="1"/>
              <a:t>MsRAM</a:t>
            </a:r>
            <a:r>
              <a:rPr lang="en-US" b="1" i="1" dirty="0"/>
              <a:t>: </a:t>
            </a:r>
            <a:r>
              <a:rPr lang="en-US" dirty="0"/>
              <a:t>Receives the image feature vectors in the data storage </a:t>
            </a:r>
            <a:r>
              <a:rPr lang="en-US" dirty="0" err="1"/>
              <a:t>MsRAM</a:t>
            </a:r>
            <a:r>
              <a:rPr lang="en-US" dirty="0"/>
              <a:t>, which later copies the data over to the </a:t>
            </a:r>
            <a:r>
              <a:rPr lang="en-US" dirty="0" err="1"/>
              <a:t>Datapath</a:t>
            </a:r>
            <a:r>
              <a:rPr lang="en-US" dirty="0"/>
              <a:t>.</a:t>
            </a:r>
          </a:p>
          <a:p>
            <a:pPr lvl="0" fontAlgn="base"/>
            <a:r>
              <a:rPr lang="en-US" dirty="0"/>
              <a:t>Array of </a:t>
            </a:r>
            <a:r>
              <a:rPr lang="en-US" b="1" i="1" dirty="0"/>
              <a:t>8x8 nanowire crossbar blocks: </a:t>
            </a:r>
            <a:r>
              <a:rPr lang="en-US" dirty="0"/>
              <a:t>Enables </a:t>
            </a:r>
            <a:r>
              <a:rPr lang="en-US" b="1" i="1" dirty="0"/>
              <a:t>pipelining</a:t>
            </a:r>
            <a:r>
              <a:rPr lang="en-US" dirty="0"/>
              <a:t> and </a:t>
            </a:r>
            <a:r>
              <a:rPr lang="en-US" b="1" i="1" dirty="0"/>
              <a:t>parallelism</a:t>
            </a:r>
            <a:r>
              <a:rPr lang="en-US" dirty="0"/>
              <a:t>, which helps speed-up the </a:t>
            </a:r>
            <a:r>
              <a:rPr lang="en-US" dirty="0" err="1"/>
              <a:t>memristor</a:t>
            </a:r>
            <a:r>
              <a:rPr lang="en-US" dirty="0"/>
              <a:t> based design.</a:t>
            </a:r>
          </a:p>
          <a:p>
            <a:pPr lvl="0" fontAlgn="base"/>
            <a:r>
              <a:rPr lang="en-US" dirty="0"/>
              <a:t>Proposed </a:t>
            </a:r>
            <a:r>
              <a:rPr lang="en-US" b="1" i="1" dirty="0"/>
              <a:t>row-to-row data transfer: </a:t>
            </a:r>
            <a:r>
              <a:rPr lang="en-US" dirty="0"/>
              <a:t>Voltages are applied through columns to execute operations. Once data is ready in the current row and needs to move to the next row, voltages are applied through rows to copy data from current row to the next row.</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55</a:t>
            </a:fld>
            <a:endParaRPr lang="en-US"/>
          </a:p>
        </p:txBody>
      </p:sp>
    </p:spTree>
    <p:extLst>
      <p:ext uri="{BB962C8B-B14F-4D97-AF65-F5344CB8AC3E}">
        <p14:creationId xmlns:p14="http://schemas.microsoft.com/office/powerpoint/2010/main" val="356424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 Circuit Methodology</a:t>
            </a:r>
          </a:p>
        </p:txBody>
      </p:sp>
      <p:sp>
        <p:nvSpPr>
          <p:cNvPr id="3" name="Content Placeholder 2"/>
          <p:cNvSpPr>
            <a:spLocks noGrp="1"/>
          </p:cNvSpPr>
          <p:nvPr>
            <p:ph idx="1"/>
          </p:nvPr>
        </p:nvSpPr>
        <p:spPr/>
        <p:txBody>
          <a:bodyPr>
            <a:normAutofit fontScale="92500" lnSpcReduction="10000"/>
          </a:bodyPr>
          <a:lstStyle/>
          <a:p>
            <a:pPr lvl="0"/>
            <a:r>
              <a:rPr lang="en-US" dirty="0"/>
              <a:t>Proposed </a:t>
            </a:r>
            <a:r>
              <a:rPr lang="en-US" b="1" i="1" dirty="0"/>
              <a:t>sneak-path protection: </a:t>
            </a:r>
            <a:r>
              <a:rPr lang="en-US" dirty="0"/>
              <a:t>Major concern of all crossbar nanowire design for </a:t>
            </a:r>
            <a:r>
              <a:rPr lang="en-US" b="1" i="1" dirty="0"/>
              <a:t>logical error</a:t>
            </a:r>
            <a:r>
              <a:rPr lang="en-US" dirty="0"/>
              <a:t> and </a:t>
            </a:r>
            <a:r>
              <a:rPr lang="en-US" b="1" i="1" dirty="0"/>
              <a:t>power loss</a:t>
            </a:r>
            <a:r>
              <a:rPr lang="en-US" dirty="0"/>
              <a:t>.</a:t>
            </a:r>
          </a:p>
          <a:p>
            <a:pPr lvl="0"/>
            <a:r>
              <a:rPr lang="en-US" dirty="0"/>
              <a:t>Proposed design was presented with an example 8-bit Full iterative adder design. </a:t>
            </a:r>
          </a:p>
          <a:p>
            <a:pPr lvl="0"/>
            <a:r>
              <a:rPr lang="en-US" dirty="0"/>
              <a:t>This design is free of dangerous logical errors and it was minimized for possible power consumption. </a:t>
            </a:r>
          </a:p>
          <a:p>
            <a:pPr lvl="0"/>
            <a:r>
              <a:rPr lang="en-US" dirty="0"/>
              <a:t>The power consumption for this proposed design is reduced to the lowest possible level. </a:t>
            </a:r>
          </a:p>
          <a:p>
            <a:pPr lvl="0"/>
            <a:r>
              <a:rPr lang="en-US" dirty="0"/>
              <a:t>This proposed sneak-path free combinatorial circuit design methodology is much more robust and simple than any other published research on similar designs with nanowire crossbars.</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56</a:t>
            </a:fld>
            <a:endParaRPr lang="en-US" dirty="0"/>
          </a:p>
        </p:txBody>
      </p:sp>
    </p:spTree>
    <p:extLst>
      <p:ext uri="{BB962C8B-B14F-4D97-AF65-F5344CB8AC3E}">
        <p14:creationId xmlns:p14="http://schemas.microsoft.com/office/powerpoint/2010/main" val="4040804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1418"/>
          </a:xfrm>
        </p:spPr>
        <p:txBody>
          <a:bodyPr>
            <a:normAutofit fontScale="90000"/>
          </a:bodyPr>
          <a:lstStyle/>
          <a:p>
            <a:r>
              <a:rPr lang="en-US" dirty="0"/>
              <a:t>Contributions: Architecture Methodology</a:t>
            </a:r>
          </a:p>
        </p:txBody>
      </p:sp>
      <p:sp>
        <p:nvSpPr>
          <p:cNvPr id="3" name="Content Placeholder 2"/>
          <p:cNvSpPr>
            <a:spLocks noGrp="1"/>
          </p:cNvSpPr>
          <p:nvPr>
            <p:ph idx="1"/>
          </p:nvPr>
        </p:nvSpPr>
        <p:spPr>
          <a:xfrm>
            <a:off x="838200" y="1242203"/>
            <a:ext cx="10515600" cy="5210805"/>
          </a:xfrm>
        </p:spPr>
        <p:txBody>
          <a:bodyPr>
            <a:normAutofit fontScale="77500" lnSpcReduction="20000"/>
          </a:bodyPr>
          <a:lstStyle/>
          <a:p>
            <a:r>
              <a:rPr lang="en-US" dirty="0"/>
              <a:t>Dissertation presented Innovative concepts for the </a:t>
            </a:r>
            <a:r>
              <a:rPr lang="en-US" dirty="0" err="1"/>
              <a:t>memristive</a:t>
            </a:r>
            <a:r>
              <a:rPr lang="en-US" dirty="0"/>
              <a:t> FPGA design.</a:t>
            </a:r>
          </a:p>
          <a:p>
            <a:pPr lvl="0"/>
            <a:r>
              <a:rPr lang="en-US" b="1" i="1" dirty="0" err="1"/>
              <a:t>MsFPGA</a:t>
            </a:r>
            <a:r>
              <a:rPr lang="en-US" b="1" i="1" dirty="0"/>
              <a:t> (</a:t>
            </a:r>
            <a:r>
              <a:rPr lang="en-US" b="1" i="1" dirty="0" err="1"/>
              <a:t>Memristive</a:t>
            </a:r>
            <a:r>
              <a:rPr lang="en-US" b="1" i="1" dirty="0"/>
              <a:t> </a:t>
            </a:r>
            <a:r>
              <a:rPr lang="en-US" b="1" i="1" dirty="0" err="1"/>
              <a:t>stateful</a:t>
            </a:r>
            <a:r>
              <a:rPr lang="en-US" b="1" i="1" dirty="0"/>
              <a:t> logic Field Programmable Gate Array): </a:t>
            </a:r>
            <a:r>
              <a:rPr lang="en-US" dirty="0"/>
              <a:t>A novel </a:t>
            </a:r>
            <a:r>
              <a:rPr lang="en-US" dirty="0" err="1"/>
              <a:t>Memristor</a:t>
            </a:r>
            <a:r>
              <a:rPr lang="en-US" dirty="0"/>
              <a:t>-CMOS </a:t>
            </a:r>
            <a:r>
              <a:rPr lang="en-US" b="1" i="1" dirty="0"/>
              <a:t>Hybrid Reconfigurable </a:t>
            </a:r>
            <a:r>
              <a:rPr lang="en-US" dirty="0"/>
              <a:t>Architecture was proposed.</a:t>
            </a:r>
          </a:p>
          <a:p>
            <a:r>
              <a:rPr lang="en-US" dirty="0" err="1"/>
              <a:t>MsFPGA</a:t>
            </a:r>
            <a:r>
              <a:rPr lang="en-US" dirty="0"/>
              <a:t> uses </a:t>
            </a:r>
            <a:r>
              <a:rPr lang="en-US" b="1" dirty="0"/>
              <a:t>memristors for memory, connections programming, and combinational logic implementation </a:t>
            </a:r>
            <a:r>
              <a:rPr lang="en-US" dirty="0"/>
              <a:t>as opposed to other published </a:t>
            </a:r>
            <a:r>
              <a:rPr lang="en-US" dirty="0" err="1"/>
              <a:t>memristor</a:t>
            </a:r>
            <a:r>
              <a:rPr lang="en-US" dirty="0"/>
              <a:t> based FPGAs, for example </a:t>
            </a:r>
            <a:r>
              <a:rPr lang="en-US" dirty="0" err="1"/>
              <a:t>mrFPGA</a:t>
            </a:r>
            <a:r>
              <a:rPr lang="en-US" dirty="0"/>
              <a:t>, where memristors are reconfigured for logic connections only. </a:t>
            </a:r>
          </a:p>
          <a:p>
            <a:r>
              <a:rPr lang="en-US" dirty="0"/>
              <a:t>Proposes a </a:t>
            </a:r>
            <a:r>
              <a:rPr lang="en-US" b="1" i="1" dirty="0"/>
              <a:t>Non-von-Neumann architecture</a:t>
            </a:r>
            <a:r>
              <a:rPr lang="en-US" dirty="0"/>
              <a:t> where DP and memory does not need to be separated.</a:t>
            </a:r>
          </a:p>
          <a:p>
            <a:r>
              <a:rPr lang="en-US" dirty="0" err="1"/>
              <a:t>MsFPGA</a:t>
            </a:r>
            <a:r>
              <a:rPr lang="en-US" dirty="0"/>
              <a:t> is intended for highly parallel regular architectures in which blocks are placed in abutment and in which horizontal connections are short. </a:t>
            </a:r>
          </a:p>
          <a:p>
            <a:r>
              <a:rPr lang="en-US" b="1" dirty="0"/>
              <a:t>Pipelining</a:t>
            </a:r>
            <a:r>
              <a:rPr lang="en-US" dirty="0"/>
              <a:t> and </a:t>
            </a:r>
            <a:r>
              <a:rPr lang="en-US" b="1" dirty="0"/>
              <a:t>Parallelism</a:t>
            </a:r>
            <a:r>
              <a:rPr lang="en-US" dirty="0"/>
              <a:t>: The proposed </a:t>
            </a:r>
            <a:r>
              <a:rPr lang="en-US" dirty="0" err="1"/>
              <a:t>MsFPGA</a:t>
            </a:r>
            <a:r>
              <a:rPr lang="en-US" dirty="0"/>
              <a:t> is a reconfigurable system that can be designed with pipelined </a:t>
            </a:r>
            <a:r>
              <a:rPr lang="en-US" dirty="0" err="1"/>
              <a:t>datapaths</a:t>
            </a:r>
            <a:r>
              <a:rPr lang="en-US" dirty="0"/>
              <a:t> and massive parallelism in the </a:t>
            </a:r>
            <a:r>
              <a:rPr lang="en-US" dirty="0" err="1"/>
              <a:t>datapath</a:t>
            </a:r>
            <a:r>
              <a:rPr lang="en-US" dirty="0"/>
              <a:t>. </a:t>
            </a:r>
          </a:p>
          <a:p>
            <a:r>
              <a:rPr lang="en-US" dirty="0"/>
              <a:t>The </a:t>
            </a:r>
            <a:r>
              <a:rPr lang="en-US" b="1" i="1" dirty="0"/>
              <a:t>pipelining</a:t>
            </a:r>
            <a:r>
              <a:rPr lang="en-US" dirty="0"/>
              <a:t> is designed by simultaneously executing multiple operations using several 8x8 crossbar blocks.</a:t>
            </a:r>
          </a:p>
          <a:p>
            <a:pPr lvl="0"/>
            <a:r>
              <a:rPr lang="en-US" dirty="0"/>
              <a:t>The </a:t>
            </a:r>
            <a:r>
              <a:rPr lang="en-US" b="1" i="1" dirty="0"/>
              <a:t>parallelism</a:t>
            </a:r>
            <a:r>
              <a:rPr lang="en-US" dirty="0"/>
              <a:t> can be designed by simultaneously driving many such pipelines with one controller, using the </a:t>
            </a:r>
            <a:r>
              <a:rPr lang="en-US" b="1" i="1" dirty="0"/>
              <a:t>SIMD (Single Instruction Multiple Data)</a:t>
            </a:r>
            <a:r>
              <a:rPr lang="en-US" dirty="0"/>
              <a:t> concept. </a:t>
            </a:r>
          </a:p>
          <a:p>
            <a:pPr lvl="0"/>
            <a:endParaRPr lang="en-US" dirty="0"/>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57</a:t>
            </a:fld>
            <a:endParaRPr lang="en-US"/>
          </a:p>
        </p:txBody>
      </p:sp>
    </p:spTree>
    <p:extLst>
      <p:ext uri="{BB962C8B-B14F-4D97-AF65-F5344CB8AC3E}">
        <p14:creationId xmlns:p14="http://schemas.microsoft.com/office/powerpoint/2010/main" val="1811621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 Architecture Methodology</a:t>
            </a:r>
          </a:p>
        </p:txBody>
      </p:sp>
      <p:sp>
        <p:nvSpPr>
          <p:cNvPr id="3" name="Content Placeholder 2"/>
          <p:cNvSpPr>
            <a:spLocks noGrp="1"/>
          </p:cNvSpPr>
          <p:nvPr>
            <p:ph idx="1"/>
          </p:nvPr>
        </p:nvSpPr>
        <p:spPr/>
        <p:txBody>
          <a:bodyPr>
            <a:normAutofit fontScale="92500" lnSpcReduction="10000"/>
          </a:bodyPr>
          <a:lstStyle/>
          <a:p>
            <a:pPr lvl="0"/>
            <a:r>
              <a:rPr lang="en-US" dirty="0"/>
              <a:t>Proposes a novel general new architecture model, </a:t>
            </a:r>
            <a:r>
              <a:rPr lang="en-US" b="1" i="1" dirty="0" err="1"/>
              <a:t>Memristive</a:t>
            </a:r>
            <a:r>
              <a:rPr lang="en-US" b="1" i="1" dirty="0"/>
              <a:t> </a:t>
            </a:r>
            <a:r>
              <a:rPr lang="en-US" b="1" i="1" dirty="0" err="1"/>
              <a:t>stateful</a:t>
            </a:r>
            <a:r>
              <a:rPr lang="en-US" b="1" i="1" dirty="0"/>
              <a:t> Finite State Machine with </a:t>
            </a:r>
            <a:r>
              <a:rPr lang="en-US" b="1" i="1" dirty="0" err="1"/>
              <a:t>Datapath</a:t>
            </a:r>
            <a:r>
              <a:rPr lang="en-US" b="1" i="1" dirty="0"/>
              <a:t> (</a:t>
            </a:r>
            <a:r>
              <a:rPr lang="en-US" b="1" i="1" dirty="0" err="1"/>
              <a:t>MsFSMD</a:t>
            </a:r>
            <a:r>
              <a:rPr lang="en-US" b="1" dirty="0"/>
              <a:t>).</a:t>
            </a:r>
            <a:r>
              <a:rPr lang="en-US" dirty="0"/>
              <a:t> Like conventional </a:t>
            </a:r>
            <a:r>
              <a:rPr lang="en-US" i="1" dirty="0"/>
              <a:t>FSMD</a:t>
            </a:r>
            <a:r>
              <a:rPr lang="en-US" dirty="0"/>
              <a:t>, this proposed system is also a digital system that includes a </a:t>
            </a:r>
            <a:r>
              <a:rPr lang="en-US" i="1" dirty="0"/>
              <a:t>finite-state machine</a:t>
            </a:r>
            <a:r>
              <a:rPr lang="en-US" dirty="0"/>
              <a:t>, and a </a:t>
            </a:r>
            <a:r>
              <a:rPr lang="en-US" i="1" dirty="0" err="1"/>
              <a:t>datapath</a:t>
            </a:r>
            <a:r>
              <a:rPr lang="en-US" dirty="0"/>
              <a:t>, but all logic is implemented with memristors, which changes timing and design methods used. </a:t>
            </a:r>
          </a:p>
          <a:p>
            <a:pPr lvl="0"/>
            <a:r>
              <a:rPr lang="en-US" dirty="0" err="1"/>
              <a:t>MsFSMD</a:t>
            </a:r>
            <a:r>
              <a:rPr lang="en-US" dirty="0"/>
              <a:t> model has an additional control block called the </a:t>
            </a:r>
            <a:r>
              <a:rPr lang="en-US" b="1" i="1" dirty="0"/>
              <a:t>pulse generator</a:t>
            </a:r>
            <a:r>
              <a:rPr lang="en-US" dirty="0"/>
              <a:t>. The pulse generator can be defined as the brain of the proposed </a:t>
            </a:r>
            <a:r>
              <a:rPr lang="en-US" dirty="0" err="1"/>
              <a:t>MsFPGA</a:t>
            </a:r>
            <a:r>
              <a:rPr lang="en-US" dirty="0"/>
              <a:t>. </a:t>
            </a:r>
          </a:p>
          <a:p>
            <a:pPr lvl="0"/>
            <a:r>
              <a:rPr lang="en-US" dirty="0"/>
              <a:t>The pulse generation block contains the </a:t>
            </a:r>
            <a:r>
              <a:rPr lang="en-US" b="1" i="1" dirty="0" err="1"/>
              <a:t>Memristive</a:t>
            </a:r>
            <a:r>
              <a:rPr lang="en-US" b="1" i="1" dirty="0"/>
              <a:t> </a:t>
            </a:r>
            <a:r>
              <a:rPr lang="en-US" b="1" i="1" dirty="0" err="1"/>
              <a:t>stateful</a:t>
            </a:r>
            <a:r>
              <a:rPr lang="en-US" b="1" i="1" dirty="0"/>
              <a:t> Random Access Memory (</a:t>
            </a:r>
            <a:r>
              <a:rPr lang="en-US" b="1" i="1" dirty="0" err="1"/>
              <a:t>MsRAM</a:t>
            </a:r>
            <a:r>
              <a:rPr lang="en-US" b="1" i="1" dirty="0"/>
              <a:t>)</a:t>
            </a:r>
            <a:r>
              <a:rPr lang="en-US" dirty="0"/>
              <a:t>. This </a:t>
            </a:r>
            <a:r>
              <a:rPr lang="en-US" dirty="0" err="1"/>
              <a:t>MsRAM</a:t>
            </a:r>
            <a:r>
              <a:rPr lang="en-US" dirty="0"/>
              <a:t>, another innovation of this dissertation work, contains all the configuration information required to realize the virtual logic circuit in the </a:t>
            </a:r>
            <a:r>
              <a:rPr lang="en-US" dirty="0" err="1"/>
              <a:t>memristive</a:t>
            </a:r>
            <a:r>
              <a:rPr lang="en-US" dirty="0"/>
              <a:t> nanowire crossbar </a:t>
            </a:r>
            <a:r>
              <a:rPr lang="en-US" dirty="0" err="1"/>
              <a:t>datapath</a:t>
            </a:r>
            <a:r>
              <a:rPr lang="en-US" dirty="0"/>
              <a:t>. The </a:t>
            </a:r>
            <a:r>
              <a:rPr lang="en-US" dirty="0" err="1"/>
              <a:t>MsRAM</a:t>
            </a:r>
            <a:r>
              <a:rPr lang="en-US" dirty="0"/>
              <a:t> is a memory while the </a:t>
            </a:r>
            <a:r>
              <a:rPr lang="en-US" dirty="0" err="1"/>
              <a:t>datapath</a:t>
            </a:r>
            <a:r>
              <a:rPr lang="en-US" dirty="0"/>
              <a:t> is a fabric.</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58</a:t>
            </a:fld>
            <a:endParaRPr lang="en-US"/>
          </a:p>
        </p:txBody>
      </p:sp>
    </p:spTree>
    <p:extLst>
      <p:ext uri="{BB962C8B-B14F-4D97-AF65-F5344CB8AC3E}">
        <p14:creationId xmlns:p14="http://schemas.microsoft.com/office/powerpoint/2010/main" val="4120465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Contributions: Hardware Realization of Euclidean Distance Calculator</a:t>
            </a:r>
          </a:p>
        </p:txBody>
      </p:sp>
      <p:sp>
        <p:nvSpPr>
          <p:cNvPr id="3" name="Content Placeholder 2"/>
          <p:cNvSpPr>
            <a:spLocks noGrp="1"/>
          </p:cNvSpPr>
          <p:nvPr>
            <p:ph idx="1"/>
          </p:nvPr>
        </p:nvSpPr>
        <p:spPr>
          <a:xfrm>
            <a:off x="838200" y="2187574"/>
            <a:ext cx="10515600" cy="3764652"/>
          </a:xfrm>
        </p:spPr>
        <p:txBody>
          <a:bodyPr>
            <a:normAutofit/>
          </a:bodyPr>
          <a:lstStyle/>
          <a:p>
            <a:pPr fontAlgn="base"/>
            <a:r>
              <a:rPr lang="en-US" dirty="0"/>
              <a:t>Proposed the hardware implementation of the </a:t>
            </a:r>
            <a:r>
              <a:rPr lang="en-US" b="1" i="1" dirty="0"/>
              <a:t>Euclidean Distance Calculator</a:t>
            </a:r>
            <a:r>
              <a:rPr lang="en-US" dirty="0"/>
              <a:t> as an innovative </a:t>
            </a:r>
            <a:r>
              <a:rPr lang="en-US" b="1" i="1" dirty="0"/>
              <a:t>pipelined </a:t>
            </a:r>
            <a:r>
              <a:rPr lang="en-US" b="1" i="1" dirty="0" err="1"/>
              <a:t>datapath</a:t>
            </a:r>
            <a:r>
              <a:rPr lang="en-US" b="1" i="1" dirty="0"/>
              <a:t>.</a:t>
            </a:r>
          </a:p>
          <a:p>
            <a:pPr fontAlgn="base"/>
            <a:r>
              <a:rPr lang="en-US" dirty="0"/>
              <a:t>Presented this </a:t>
            </a:r>
            <a:r>
              <a:rPr lang="en-US" dirty="0" err="1"/>
              <a:t>datapath</a:t>
            </a:r>
            <a:r>
              <a:rPr lang="en-US" dirty="0"/>
              <a:t> as a CMOS FPGA design as well as a </a:t>
            </a:r>
            <a:r>
              <a:rPr lang="en-US" dirty="0" err="1"/>
              <a:t>memristive</a:t>
            </a:r>
            <a:r>
              <a:rPr lang="en-US" dirty="0"/>
              <a:t> FPGA design with performance analysis. </a:t>
            </a:r>
          </a:p>
          <a:p>
            <a:pPr fontAlgn="base"/>
            <a:r>
              <a:rPr lang="en-US" dirty="0"/>
              <a:t>Euclidean Distance calculation used in many neural network and associative memory based software algorithms, the hardware realization of the Euclidean Distance Calculator as a </a:t>
            </a:r>
            <a:r>
              <a:rPr lang="en-US" b="1" i="1" dirty="0"/>
              <a:t>pipelined </a:t>
            </a:r>
            <a:r>
              <a:rPr lang="en-US" b="1" i="1" dirty="0" err="1"/>
              <a:t>datapath</a:t>
            </a:r>
            <a:r>
              <a:rPr lang="en-US" b="1" dirty="0"/>
              <a:t> with </a:t>
            </a:r>
            <a:r>
              <a:rPr lang="en-US" b="1" i="1" dirty="0"/>
              <a:t>memristors</a:t>
            </a:r>
            <a:r>
              <a:rPr lang="en-US" b="1" dirty="0"/>
              <a:t> </a:t>
            </a:r>
            <a:r>
              <a:rPr lang="en-US" dirty="0"/>
              <a:t>is an important concept. </a:t>
            </a:r>
          </a:p>
          <a:p>
            <a:pPr marL="0" indent="0">
              <a:buNone/>
            </a:pPr>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dirty="0"/>
          </a:p>
        </p:txBody>
      </p:sp>
      <p:sp>
        <p:nvSpPr>
          <p:cNvPr id="5" name="Slide Number Placeholder 4"/>
          <p:cNvSpPr>
            <a:spLocks noGrp="1"/>
          </p:cNvSpPr>
          <p:nvPr>
            <p:ph type="sldNum" sz="quarter" idx="12"/>
          </p:nvPr>
        </p:nvSpPr>
        <p:spPr/>
        <p:txBody>
          <a:bodyPr/>
          <a:lstStyle/>
          <a:p>
            <a:fld id="{23F53AE0-3992-4311-AC3D-CA159C1B5172}" type="slidenum">
              <a:rPr lang="en-US" smtClean="0"/>
              <a:t>59</a:t>
            </a:fld>
            <a:endParaRPr lang="en-US" dirty="0"/>
          </a:p>
        </p:txBody>
      </p:sp>
    </p:spTree>
    <p:extLst>
      <p:ext uri="{BB962C8B-B14F-4D97-AF65-F5344CB8AC3E}">
        <p14:creationId xmlns:p14="http://schemas.microsoft.com/office/powerpoint/2010/main" val="67067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9575"/>
            <a:ext cx="10515600" cy="1325563"/>
          </a:xfrm>
        </p:spPr>
        <p:txBody>
          <a:bodyPr/>
          <a:lstStyle/>
          <a:p>
            <a:r>
              <a:rPr lang="en-US" dirty="0"/>
              <a:t>Logic Synthesis With Memristors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7142" y="3527535"/>
            <a:ext cx="2231342" cy="1735488"/>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6</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388" y="3304143"/>
            <a:ext cx="2535368" cy="22130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7568" y="2364784"/>
            <a:ext cx="4135753" cy="2982929"/>
          </a:xfrm>
          <a:prstGeom prst="rect">
            <a:avLst/>
          </a:prstGeom>
        </p:spPr>
      </p:pic>
      <p:sp>
        <p:nvSpPr>
          <p:cNvPr id="9" name="TextBox 8"/>
          <p:cNvSpPr txBox="1"/>
          <p:nvPr/>
        </p:nvSpPr>
        <p:spPr>
          <a:xfrm>
            <a:off x="1297748" y="1887730"/>
            <a:ext cx="3504773" cy="523220"/>
          </a:xfrm>
          <a:prstGeom prst="rect">
            <a:avLst/>
          </a:prstGeom>
          <a:noFill/>
        </p:spPr>
        <p:txBody>
          <a:bodyPr wrap="square" rtlCol="0">
            <a:spAutoFit/>
          </a:bodyPr>
          <a:lstStyle/>
          <a:p>
            <a:r>
              <a:rPr lang="en-US" sz="2800" dirty="0"/>
              <a:t>Space-Time Notation</a:t>
            </a:r>
          </a:p>
        </p:txBody>
      </p:sp>
    </p:spTree>
    <p:extLst>
      <p:ext uri="{BB962C8B-B14F-4D97-AF65-F5344CB8AC3E}">
        <p14:creationId xmlns:p14="http://schemas.microsoft.com/office/powerpoint/2010/main" val="2299248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895"/>
            <a:ext cx="10515600" cy="756309"/>
          </a:xfrm>
        </p:spPr>
        <p:txBody>
          <a:bodyPr>
            <a:normAutofit/>
          </a:bodyPr>
          <a:lstStyle/>
          <a:p>
            <a:r>
              <a:rPr lang="en-US" dirty="0"/>
              <a:t>Contributions: Design Execution Methodology</a:t>
            </a:r>
          </a:p>
        </p:txBody>
      </p:sp>
      <p:sp>
        <p:nvSpPr>
          <p:cNvPr id="3" name="Content Placeholder 2"/>
          <p:cNvSpPr>
            <a:spLocks noGrp="1"/>
          </p:cNvSpPr>
          <p:nvPr>
            <p:ph idx="1"/>
          </p:nvPr>
        </p:nvSpPr>
        <p:spPr>
          <a:xfrm>
            <a:off x="838200" y="1767576"/>
            <a:ext cx="10515600" cy="3942632"/>
          </a:xfrm>
        </p:spPr>
        <p:txBody>
          <a:bodyPr>
            <a:normAutofit/>
          </a:bodyPr>
          <a:lstStyle/>
          <a:p>
            <a:pPr lvl="0" fontAlgn="base"/>
            <a:r>
              <a:rPr lang="en-US" dirty="0"/>
              <a:t>Presented the detailed </a:t>
            </a:r>
            <a:r>
              <a:rPr lang="en-US" b="1" i="1" dirty="0"/>
              <a:t>area, power and delay measurement and calculation methods </a:t>
            </a:r>
            <a:r>
              <a:rPr lang="en-US" dirty="0"/>
              <a:t>-for CMOS FPGA and proposed </a:t>
            </a:r>
            <a:r>
              <a:rPr lang="en-US" dirty="0" err="1"/>
              <a:t>MsFPGA</a:t>
            </a:r>
            <a:r>
              <a:rPr lang="en-US" dirty="0"/>
              <a:t>.</a:t>
            </a:r>
          </a:p>
          <a:p>
            <a:pPr lvl="0" fontAlgn="base"/>
            <a:r>
              <a:rPr lang="en-US" dirty="0"/>
              <a:t>Performed the </a:t>
            </a:r>
            <a:r>
              <a:rPr lang="en-US" b="1" i="1" dirty="0"/>
              <a:t>performance comparisons </a:t>
            </a:r>
            <a:r>
              <a:rPr lang="en-US" dirty="0"/>
              <a:t>of CMOS FPGA versus Proposed </a:t>
            </a:r>
            <a:r>
              <a:rPr lang="en-US" dirty="0" err="1"/>
              <a:t>MsFPGA</a:t>
            </a:r>
            <a:r>
              <a:rPr lang="en-US" dirty="0"/>
              <a:t> designs using the example, Euclidean Distance pipelined </a:t>
            </a:r>
            <a:r>
              <a:rPr lang="en-US" dirty="0" err="1"/>
              <a:t>datapath</a:t>
            </a:r>
            <a:r>
              <a:rPr lang="en-US" dirty="0"/>
              <a:t>. </a:t>
            </a:r>
          </a:p>
          <a:p>
            <a:pPr lvl="0" fontAlgn="base"/>
            <a:r>
              <a:rPr lang="en-US" dirty="0"/>
              <a:t>A new contribution as no other published research presented such </a:t>
            </a:r>
            <a:r>
              <a:rPr lang="en-US" b="1" i="1" dirty="0"/>
              <a:t>performance comparisons between the two technologies </a:t>
            </a:r>
            <a:r>
              <a:rPr lang="en-US" dirty="0"/>
              <a:t>for </a:t>
            </a:r>
            <a:r>
              <a:rPr lang="en-US" b="1" i="1" dirty="0">
                <a:solidFill>
                  <a:srgbClr val="00B050"/>
                </a:solidFill>
              </a:rPr>
              <a:t>complete systems </a:t>
            </a:r>
            <a:r>
              <a:rPr lang="en-US" dirty="0"/>
              <a:t>with simulated results.</a:t>
            </a:r>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60</a:t>
            </a:fld>
            <a:endParaRPr lang="en-US"/>
          </a:p>
        </p:txBody>
      </p:sp>
    </p:spTree>
    <p:extLst>
      <p:ext uri="{BB962C8B-B14F-4D97-AF65-F5344CB8AC3E}">
        <p14:creationId xmlns:p14="http://schemas.microsoft.com/office/powerpoint/2010/main" val="1912997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57820" cy="541591"/>
          </a:xfrm>
        </p:spPr>
        <p:txBody>
          <a:bodyPr>
            <a:normAutofit fontScale="90000"/>
          </a:bodyPr>
          <a:lstStyle/>
          <a:p>
            <a:r>
              <a:rPr lang="en-US" dirty="0"/>
              <a:t>Conclusions</a:t>
            </a:r>
          </a:p>
        </p:txBody>
      </p:sp>
      <p:sp>
        <p:nvSpPr>
          <p:cNvPr id="3" name="Content Placeholder 2"/>
          <p:cNvSpPr>
            <a:spLocks noGrp="1"/>
          </p:cNvSpPr>
          <p:nvPr>
            <p:ph sz="half" idx="1"/>
          </p:nvPr>
        </p:nvSpPr>
        <p:spPr>
          <a:xfrm>
            <a:off x="438631" y="1299671"/>
            <a:ext cx="5181600" cy="4278079"/>
          </a:xfrm>
        </p:spPr>
        <p:txBody>
          <a:bodyPr>
            <a:normAutofit fontScale="40000" lnSpcReduction="20000"/>
          </a:bodyPr>
          <a:lstStyle/>
          <a:p>
            <a:pPr marL="0" indent="0">
              <a:buNone/>
            </a:pPr>
            <a:r>
              <a:rPr lang="en-US" sz="5100" b="1" dirty="0" err="1"/>
              <a:t>MsFPGA</a:t>
            </a:r>
            <a:endParaRPr lang="en-US" sz="5100" b="1" dirty="0"/>
          </a:p>
          <a:p>
            <a:pPr>
              <a:buFont typeface="Wingdings" panose="05000000000000000000" pitchFamily="2" charset="2"/>
              <a:buChar char="ü"/>
            </a:pPr>
            <a:r>
              <a:rPr lang="en-US" sz="5100" dirty="0"/>
              <a:t>Hybrid</a:t>
            </a:r>
          </a:p>
          <a:p>
            <a:pPr>
              <a:buFont typeface="Wingdings" panose="05000000000000000000" pitchFamily="2" charset="2"/>
              <a:buChar char="ü"/>
            </a:pPr>
            <a:r>
              <a:rPr lang="en-US" sz="5100" dirty="0"/>
              <a:t>Reconfigurable</a:t>
            </a:r>
          </a:p>
          <a:p>
            <a:pPr>
              <a:buFont typeface="Wingdings" panose="05000000000000000000" pitchFamily="2" charset="2"/>
              <a:buChar char="ü"/>
            </a:pPr>
            <a:r>
              <a:rPr lang="en-US" sz="5100" dirty="0"/>
              <a:t>Memristors can be used for logic, memory and connections programming</a:t>
            </a:r>
          </a:p>
          <a:p>
            <a:pPr>
              <a:buFont typeface="Wingdings" panose="05000000000000000000" pitchFamily="2" charset="2"/>
              <a:buChar char="ü"/>
            </a:pPr>
            <a:r>
              <a:rPr lang="en-US" sz="5100" dirty="0"/>
              <a:t>Applications requiring massive parallelism</a:t>
            </a:r>
          </a:p>
          <a:p>
            <a:pPr>
              <a:buFont typeface="Wingdings" panose="05000000000000000000" pitchFamily="2" charset="2"/>
              <a:buChar char="ü"/>
            </a:pPr>
            <a:r>
              <a:rPr lang="en-US" sz="5100" dirty="0"/>
              <a:t>Massive parallelism through pipelining</a:t>
            </a:r>
          </a:p>
          <a:p>
            <a:pPr>
              <a:buFont typeface="Wingdings" panose="05000000000000000000" pitchFamily="2" charset="2"/>
              <a:buChar char="ü"/>
            </a:pPr>
            <a:r>
              <a:rPr lang="en-US" sz="5100" dirty="0"/>
              <a:t>Pipelining and parallelism architectures compensate for </a:t>
            </a:r>
            <a:r>
              <a:rPr lang="en-US" sz="5100" dirty="0" err="1"/>
              <a:t>memristor</a:t>
            </a:r>
            <a:r>
              <a:rPr lang="en-US" sz="5100" dirty="0"/>
              <a:t> device delay</a:t>
            </a:r>
          </a:p>
          <a:p>
            <a:pPr>
              <a:buFont typeface="Wingdings" panose="05000000000000000000" pitchFamily="2" charset="2"/>
              <a:buChar char="ü"/>
            </a:pPr>
            <a:r>
              <a:rPr lang="en-US" sz="5100" dirty="0"/>
              <a:t>Non-von-Neumann Architecture</a:t>
            </a:r>
          </a:p>
          <a:p>
            <a:pPr>
              <a:buFont typeface="Wingdings" panose="05000000000000000000" pitchFamily="2" charset="2"/>
              <a:buChar char="ü"/>
            </a:pPr>
            <a:r>
              <a:rPr lang="en-US" sz="5100" dirty="0"/>
              <a:t>Since a logical block can also be used for interconnect, in principle the fabric of the </a:t>
            </a:r>
            <a:r>
              <a:rPr lang="en-US" sz="5100" dirty="0" err="1"/>
              <a:t>MsFPGA</a:t>
            </a:r>
            <a:r>
              <a:rPr lang="en-US" sz="5100" dirty="0"/>
              <a:t> can be used for general purpose combinational and sequential functions.</a:t>
            </a:r>
          </a:p>
          <a:p>
            <a:pPr>
              <a:buFont typeface="Wingdings" panose="05000000000000000000" pitchFamily="2" charset="2"/>
              <a:buChar char="ü"/>
            </a:pPr>
            <a:endParaRPr lang="en-US" sz="4000" dirty="0"/>
          </a:p>
          <a:p>
            <a:endParaRPr lang="en-US" dirty="0"/>
          </a:p>
          <a:p>
            <a:endParaRPr lang="en-US" dirty="0"/>
          </a:p>
        </p:txBody>
      </p:sp>
      <p:sp>
        <p:nvSpPr>
          <p:cNvPr id="5" name="Date Placeholder 4"/>
          <p:cNvSpPr>
            <a:spLocks noGrp="1"/>
          </p:cNvSpPr>
          <p:nvPr>
            <p:ph type="dt" sz="half" idx="10"/>
          </p:nvPr>
        </p:nvSpPr>
        <p:spPr/>
        <p:txBody>
          <a:bodyPr/>
          <a:lstStyle/>
          <a:p>
            <a:fld id="{350B3FE6-FFD1-4898-8A45-628057D158A7}" type="datetime1">
              <a:rPr lang="en-US" smtClean="0"/>
              <a:t>5/1/2016</a:t>
            </a:fld>
            <a:endParaRPr lang="en-US" dirty="0"/>
          </a:p>
        </p:txBody>
      </p:sp>
      <p:sp>
        <p:nvSpPr>
          <p:cNvPr id="6" name="Slide Number Placeholder 5"/>
          <p:cNvSpPr>
            <a:spLocks noGrp="1"/>
          </p:cNvSpPr>
          <p:nvPr>
            <p:ph type="sldNum" sz="quarter" idx="12"/>
          </p:nvPr>
        </p:nvSpPr>
        <p:spPr/>
        <p:txBody>
          <a:bodyPr/>
          <a:lstStyle/>
          <a:p>
            <a:fld id="{23F53AE0-3992-4311-AC3D-CA159C1B5172}" type="slidenum">
              <a:rPr lang="en-US" smtClean="0"/>
              <a:t>61</a:t>
            </a:fld>
            <a:endParaRPr lang="en-US"/>
          </a:p>
        </p:txBody>
      </p:sp>
      <p:pic>
        <p:nvPicPr>
          <p:cNvPr id="7"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50645" y="960504"/>
            <a:ext cx="6067719" cy="4956415"/>
          </a:xfrm>
        </p:spPr>
      </p:pic>
    </p:spTree>
    <p:extLst>
      <p:ext uri="{BB962C8B-B14F-4D97-AF65-F5344CB8AC3E}">
        <p14:creationId xmlns:p14="http://schemas.microsoft.com/office/powerpoint/2010/main" val="2819399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145" y="50801"/>
            <a:ext cx="2957713" cy="1325563"/>
          </a:xfrm>
        </p:spPr>
        <p:txBody>
          <a:bodyPr/>
          <a:lstStyle/>
          <a:p>
            <a:r>
              <a:rPr lang="en-US" dirty="0"/>
              <a:t>Conclusions</a:t>
            </a:r>
          </a:p>
        </p:txBody>
      </p:sp>
      <p:sp>
        <p:nvSpPr>
          <p:cNvPr id="3" name="Content Placeholder 2"/>
          <p:cNvSpPr>
            <a:spLocks noGrp="1"/>
          </p:cNvSpPr>
          <p:nvPr>
            <p:ph sz="half" idx="1"/>
          </p:nvPr>
        </p:nvSpPr>
        <p:spPr>
          <a:xfrm>
            <a:off x="784412" y="1376364"/>
            <a:ext cx="5181600" cy="4351338"/>
          </a:xfrm>
        </p:spPr>
        <p:txBody>
          <a:bodyPr>
            <a:normAutofit fontScale="92500" lnSpcReduction="20000"/>
          </a:bodyPr>
          <a:lstStyle/>
          <a:p>
            <a:pPr>
              <a:buFont typeface="Wingdings" panose="05000000000000000000" pitchFamily="2" charset="2"/>
              <a:buChar char="ü"/>
            </a:pPr>
            <a:r>
              <a:rPr lang="en-US" dirty="0" err="1"/>
              <a:t>MsFPGA</a:t>
            </a:r>
            <a:r>
              <a:rPr lang="en-US" dirty="0"/>
              <a:t> is particularly suited to regular designs with rectangular or square blocks (8x8 nanowire crossbar blocks) executed in parallel or pipelined. </a:t>
            </a:r>
          </a:p>
          <a:p>
            <a:pPr>
              <a:buFont typeface="Wingdings" panose="05000000000000000000" pitchFamily="2" charset="2"/>
              <a:buChar char="ü"/>
            </a:pPr>
            <a:r>
              <a:rPr lang="en-US" dirty="0"/>
              <a:t>Since the blocks communicate mostly by abutting, the routing is simplified. This makes architecture specifically suitable for regular SIMD, systolic and pipelined architectures, which are typical to DSP, neural network and image processing.  </a:t>
            </a:r>
          </a:p>
          <a:p>
            <a:pPr>
              <a:buFont typeface="Wingdings" panose="05000000000000000000" pitchFamily="2" charset="2"/>
              <a:buChar char="ü"/>
            </a:pPr>
            <a:r>
              <a:rPr lang="en-US" dirty="0" err="1"/>
              <a:t>Datapath</a:t>
            </a:r>
            <a:r>
              <a:rPr lang="en-US" dirty="0"/>
              <a:t> is a fabric.</a:t>
            </a:r>
          </a:p>
          <a:p>
            <a:endParaRPr lang="en-US" dirty="0"/>
          </a:p>
        </p:txBody>
      </p:sp>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62</a:t>
            </a:fld>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5540" y="489826"/>
            <a:ext cx="5068260" cy="5441285"/>
          </a:xfrm>
        </p:spPr>
      </p:pic>
    </p:spTree>
    <p:extLst>
      <p:ext uri="{BB962C8B-B14F-4D97-AF65-F5344CB8AC3E}">
        <p14:creationId xmlns:p14="http://schemas.microsoft.com/office/powerpoint/2010/main" val="2771046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62" y="226814"/>
            <a:ext cx="3057605" cy="726008"/>
          </a:xfrm>
        </p:spPr>
        <p:txBody>
          <a:bodyPr/>
          <a:lstStyle/>
          <a:p>
            <a:r>
              <a:rPr lang="en-US" dirty="0"/>
              <a:t>Conclusions</a:t>
            </a:r>
          </a:p>
        </p:txBody>
      </p:sp>
      <p:sp>
        <p:nvSpPr>
          <p:cNvPr id="3" name="Content Placeholder 2"/>
          <p:cNvSpPr>
            <a:spLocks noGrp="1"/>
          </p:cNvSpPr>
          <p:nvPr>
            <p:ph sz="half" idx="1"/>
          </p:nvPr>
        </p:nvSpPr>
        <p:spPr>
          <a:xfrm>
            <a:off x="342851" y="1210310"/>
            <a:ext cx="3680012" cy="4351338"/>
          </a:xfrm>
        </p:spPr>
        <p:txBody>
          <a:bodyPr/>
          <a:lstStyle/>
          <a:p>
            <a:pPr>
              <a:buFont typeface="Wingdings" panose="05000000000000000000" pitchFamily="2" charset="2"/>
              <a:buChar char="ü"/>
            </a:pPr>
            <a:r>
              <a:rPr lang="en-US" dirty="0" err="1"/>
              <a:t>MsFSMD</a:t>
            </a:r>
            <a:r>
              <a:rPr lang="en-US" dirty="0"/>
              <a:t>: Hybrid controller &amp; a new type of DP-memory </a:t>
            </a:r>
          </a:p>
          <a:p>
            <a:pPr>
              <a:buFont typeface="Wingdings" panose="05000000000000000000" pitchFamily="2" charset="2"/>
              <a:buChar char="ü"/>
            </a:pPr>
            <a:r>
              <a:rPr lang="en-US" dirty="0" err="1"/>
              <a:t>MsRAM</a:t>
            </a:r>
            <a:r>
              <a:rPr lang="en-US" dirty="0"/>
              <a:t> in Pulse Generator</a:t>
            </a:r>
          </a:p>
          <a:p>
            <a:pPr>
              <a:buFont typeface="Wingdings" panose="05000000000000000000" pitchFamily="2" charset="2"/>
              <a:buChar char="ü"/>
            </a:pPr>
            <a:r>
              <a:rPr lang="en-US" dirty="0" err="1"/>
              <a:t>MsCMOL</a:t>
            </a:r>
            <a:endParaRPr lang="en-US" dirty="0"/>
          </a:p>
        </p:txBody>
      </p:sp>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63</a:t>
            </a:fld>
            <a:endParaRPr lang="en-US"/>
          </a:p>
        </p:txBody>
      </p:sp>
      <p:pic>
        <p:nvPicPr>
          <p:cNvPr id="7"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6991" y="0"/>
            <a:ext cx="5130488" cy="2285867"/>
          </a:xfrm>
        </p:spPr>
      </p:pic>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137" y="2359494"/>
            <a:ext cx="4000541" cy="4073202"/>
          </a:xfrm>
          <a:prstGeom prst="rect">
            <a:avLst/>
          </a:prstGeom>
        </p:spPr>
      </p:pic>
      <p:pic>
        <p:nvPicPr>
          <p:cNvPr id="9"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2863" y="2421771"/>
            <a:ext cx="4082448" cy="4010925"/>
          </a:xfrm>
          <a:prstGeom prst="rect">
            <a:avLst/>
          </a:prstGeom>
        </p:spPr>
      </p:pic>
    </p:spTree>
    <p:extLst>
      <p:ext uri="{BB962C8B-B14F-4D97-AF65-F5344CB8AC3E}">
        <p14:creationId xmlns:p14="http://schemas.microsoft.com/office/powerpoint/2010/main" val="1783317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211286" cy="749060"/>
          </a:xfrm>
        </p:spPr>
        <p:txBody>
          <a:bodyPr/>
          <a:lstStyle/>
          <a:p>
            <a:r>
              <a:rPr lang="en-US" dirty="0"/>
              <a:t>Conclusions</a:t>
            </a:r>
          </a:p>
        </p:txBody>
      </p:sp>
      <p:sp>
        <p:nvSpPr>
          <p:cNvPr id="3" name="Content Placeholder 2"/>
          <p:cNvSpPr>
            <a:spLocks noGrp="1"/>
          </p:cNvSpPr>
          <p:nvPr>
            <p:ph sz="half" idx="1"/>
          </p:nvPr>
        </p:nvSpPr>
        <p:spPr>
          <a:xfrm>
            <a:off x="838201" y="1536807"/>
            <a:ext cx="3826008" cy="3380975"/>
          </a:xfrm>
        </p:spPr>
        <p:txBody>
          <a:bodyPr/>
          <a:lstStyle/>
          <a:p>
            <a:pPr>
              <a:buFont typeface="Wingdings" panose="05000000000000000000" pitchFamily="2" charset="2"/>
              <a:buChar char="ü"/>
            </a:pPr>
            <a:r>
              <a:rPr lang="en-US" dirty="0"/>
              <a:t>Provides Sneak-path protection</a:t>
            </a:r>
          </a:p>
          <a:p>
            <a:pPr marL="0" indent="0">
              <a:buNone/>
            </a:pPr>
            <a:r>
              <a:rPr lang="en-US" dirty="0"/>
              <a:t>   - eliminates dangerous    logical error</a:t>
            </a:r>
          </a:p>
          <a:p>
            <a:pPr marL="0" indent="0">
              <a:buNone/>
            </a:pPr>
            <a:r>
              <a:rPr lang="en-US" dirty="0"/>
              <a:t>   - power loss</a:t>
            </a:r>
          </a:p>
        </p:txBody>
      </p:sp>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64</a:t>
            </a:fld>
            <a:endParaRPr lang="en-US"/>
          </a:p>
        </p:txBody>
      </p:sp>
      <p:pic>
        <p:nvPicPr>
          <p:cNvPr id="7" name="Content Placeholder 5"/>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205724" y="261888"/>
            <a:ext cx="5613395" cy="3012139"/>
          </a:xfrm>
          <a:prstGeom prst="rect">
            <a:avLst/>
          </a:prstGeom>
        </p:spPr>
      </p:pic>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442" y="3021280"/>
            <a:ext cx="3454883" cy="3517632"/>
          </a:xfrm>
          <a:prstGeom prst="rect">
            <a:avLst/>
          </a:prstGeom>
        </p:spPr>
      </p:pic>
    </p:spTree>
    <p:extLst>
      <p:ext uri="{BB962C8B-B14F-4D97-AF65-F5344CB8AC3E}">
        <p14:creationId xmlns:p14="http://schemas.microsoft.com/office/powerpoint/2010/main" val="327117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2112"/>
          </a:xfrm>
        </p:spPr>
        <p:txBody>
          <a:bodyPr/>
          <a:lstStyle/>
          <a:p>
            <a:r>
              <a:rPr lang="en-US" dirty="0"/>
              <a:t>Conclusions</a:t>
            </a:r>
          </a:p>
        </p:txBody>
      </p:sp>
      <p:sp>
        <p:nvSpPr>
          <p:cNvPr id="3" name="Content Placeholder 2"/>
          <p:cNvSpPr>
            <a:spLocks noGrp="1"/>
          </p:cNvSpPr>
          <p:nvPr>
            <p:ph sz="half" idx="1"/>
          </p:nvPr>
        </p:nvSpPr>
        <p:spPr>
          <a:xfrm>
            <a:off x="392526" y="1387635"/>
            <a:ext cx="5181600" cy="4351338"/>
          </a:xfrm>
        </p:spPr>
        <p:txBody>
          <a:bodyPr/>
          <a:lstStyle/>
          <a:p>
            <a:pPr>
              <a:buFont typeface="Wingdings" panose="05000000000000000000" pitchFamily="2" charset="2"/>
              <a:buChar char="ü"/>
            </a:pPr>
            <a:r>
              <a:rPr lang="en-US" dirty="0"/>
              <a:t>Euclidean Distance Calculator</a:t>
            </a:r>
          </a:p>
          <a:p>
            <a:pPr>
              <a:buFont typeface="Wingdings" panose="05000000000000000000" pitchFamily="2" charset="2"/>
              <a:buChar char="ü"/>
            </a:pPr>
            <a:r>
              <a:rPr lang="en-US" dirty="0"/>
              <a:t>Pipelined Implementation in two technology- Purely CMOS &amp; </a:t>
            </a:r>
            <a:r>
              <a:rPr lang="en-US" dirty="0" err="1"/>
              <a:t>Stateful</a:t>
            </a:r>
            <a:r>
              <a:rPr lang="en-US" dirty="0"/>
              <a:t> IMPLY-memristors with CMOS, Hybrid design.</a:t>
            </a:r>
          </a:p>
          <a:p>
            <a:pPr>
              <a:buFont typeface="Wingdings" panose="05000000000000000000" pitchFamily="2" charset="2"/>
              <a:buChar char="ü"/>
            </a:pPr>
            <a:r>
              <a:rPr lang="en-US" dirty="0"/>
              <a:t>Comparative Circuit Performance analysis at a system level shows significant promise of memristors to be a viable new circuit technology. </a:t>
            </a:r>
          </a:p>
        </p:txBody>
      </p:sp>
      <p:sp>
        <p:nvSpPr>
          <p:cNvPr id="5" name="Date Placeholder 4"/>
          <p:cNvSpPr>
            <a:spLocks noGrp="1"/>
          </p:cNvSpPr>
          <p:nvPr>
            <p:ph type="dt" sz="half" idx="10"/>
          </p:nvPr>
        </p:nvSpPr>
        <p:spPr/>
        <p:txBody>
          <a:bodyPr/>
          <a:lstStyle/>
          <a:p>
            <a:fld id="{350B3FE6-FFD1-4898-8A45-628057D158A7}" type="datetime1">
              <a:rPr lang="en-US" smtClean="0"/>
              <a:t>5/1/2016</a:t>
            </a:fld>
            <a:endParaRPr lang="en-US" dirty="0"/>
          </a:p>
        </p:txBody>
      </p:sp>
      <p:sp>
        <p:nvSpPr>
          <p:cNvPr id="6" name="Slide Number Placeholder 5"/>
          <p:cNvSpPr>
            <a:spLocks noGrp="1"/>
          </p:cNvSpPr>
          <p:nvPr>
            <p:ph type="sldNum" sz="quarter" idx="12"/>
          </p:nvPr>
        </p:nvSpPr>
        <p:spPr/>
        <p:txBody>
          <a:bodyPr/>
          <a:lstStyle/>
          <a:p>
            <a:fld id="{23F53AE0-3992-4311-AC3D-CA159C1B5172}" type="slidenum">
              <a:rPr lang="en-US" smtClean="0"/>
              <a:t>65</a:t>
            </a:fld>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3840" y="242182"/>
            <a:ext cx="4265692" cy="3170308"/>
          </a:xfrm>
          <a:prstGeom prst="rect">
            <a:avLst/>
          </a:prstGeom>
        </p:spPr>
      </p:pic>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680" y="3782072"/>
            <a:ext cx="5223852" cy="2692765"/>
          </a:xfrm>
          <a:prstGeom prst="rect">
            <a:avLst/>
          </a:prstGeom>
        </p:spPr>
      </p:pic>
    </p:spTree>
    <p:extLst>
      <p:ext uri="{BB962C8B-B14F-4D97-AF65-F5344CB8AC3E}">
        <p14:creationId xmlns:p14="http://schemas.microsoft.com/office/powerpoint/2010/main" val="1560260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a:t>
            </a:r>
          </a:p>
        </p:txBody>
      </p:sp>
      <p:sp>
        <p:nvSpPr>
          <p:cNvPr id="3" name="Content Placeholder 2"/>
          <p:cNvSpPr>
            <a:spLocks noGrp="1"/>
          </p:cNvSpPr>
          <p:nvPr>
            <p:ph idx="1"/>
          </p:nvPr>
        </p:nvSpPr>
        <p:spPr/>
        <p:txBody>
          <a:bodyPr/>
          <a:lstStyle/>
          <a:p>
            <a:r>
              <a:rPr lang="en-US" dirty="0"/>
              <a:t>Journal Publication (conditionally accepted):</a:t>
            </a:r>
          </a:p>
          <a:p>
            <a:pPr marL="0" lvl="0" indent="0">
              <a:buNone/>
            </a:pPr>
            <a:r>
              <a:rPr lang="en-US" dirty="0"/>
              <a:t>Rahman, K. C., Hammerstrom, D., Li, Y., </a:t>
            </a:r>
            <a:r>
              <a:rPr lang="en-US" dirty="0" err="1"/>
              <a:t>Xiong</a:t>
            </a:r>
            <a:r>
              <a:rPr lang="en-US" dirty="0"/>
              <a:t>, H., &amp; </a:t>
            </a:r>
            <a:r>
              <a:rPr lang="en-US" dirty="0" err="1"/>
              <a:t>Perkowski</a:t>
            </a:r>
            <a:r>
              <a:rPr lang="en-US" dirty="0"/>
              <a:t>, M. "Methodology and Design of a Massively Parallel </a:t>
            </a:r>
            <a:r>
              <a:rPr lang="en-US" dirty="0" err="1"/>
              <a:t>Memristive</a:t>
            </a:r>
            <a:r>
              <a:rPr lang="en-US" dirty="0"/>
              <a:t> </a:t>
            </a:r>
            <a:r>
              <a:rPr lang="en-US" dirty="0" err="1"/>
              <a:t>Stateful</a:t>
            </a:r>
            <a:r>
              <a:rPr lang="en-US" dirty="0"/>
              <a:t> IMPLY Logic based Reconfigurable Architecture." </a:t>
            </a:r>
            <a:r>
              <a:rPr lang="en-US" i="1" dirty="0"/>
              <a:t>Nanotechnology, IEEE Transactions on</a:t>
            </a:r>
            <a:r>
              <a:rPr lang="en-US" dirty="0"/>
              <a:t> (2016): xx.</a:t>
            </a:r>
          </a:p>
          <a:p>
            <a:r>
              <a:rPr lang="en-US" dirty="0"/>
              <a:t>Patent:</a:t>
            </a:r>
          </a:p>
          <a:p>
            <a:pPr marL="0" lvl="0" indent="0">
              <a:buNone/>
            </a:pPr>
            <a:r>
              <a:rPr lang="en-US" dirty="0"/>
              <a:t>Rahman, K. C., </a:t>
            </a:r>
            <a:r>
              <a:rPr lang="en-US" dirty="0" err="1"/>
              <a:t>Perkowski</a:t>
            </a:r>
            <a:r>
              <a:rPr lang="en-US" dirty="0"/>
              <a:t>, M., Hammerstrom, D., &amp; Al-</a:t>
            </a:r>
            <a:r>
              <a:rPr lang="en-US" dirty="0" err="1"/>
              <a:t>Jafar</a:t>
            </a:r>
            <a:r>
              <a:rPr lang="en-US" dirty="0"/>
              <a:t> M. filed Provisional Patent Application No. 61/989,387. </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66</a:t>
            </a:fld>
            <a:endParaRPr lang="en-US"/>
          </a:p>
        </p:txBody>
      </p:sp>
    </p:spTree>
    <p:extLst>
      <p:ext uri="{BB962C8B-B14F-4D97-AF65-F5344CB8AC3E}">
        <p14:creationId xmlns:p14="http://schemas.microsoft.com/office/powerpoint/2010/main" val="3905622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67</a:t>
            </a:fld>
            <a:endParaRPr lang="en-US"/>
          </a:p>
        </p:txBody>
      </p:sp>
    </p:spTree>
    <p:extLst>
      <p:ext uri="{BB962C8B-B14F-4D97-AF65-F5344CB8AC3E}">
        <p14:creationId xmlns:p14="http://schemas.microsoft.com/office/powerpoint/2010/main" val="2191663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Slides:</a:t>
            </a:r>
          </a:p>
        </p:txBody>
      </p:sp>
      <p:sp>
        <p:nvSpPr>
          <p:cNvPr id="3" name="Date Placeholder 2"/>
          <p:cNvSpPr>
            <a:spLocks noGrp="1"/>
          </p:cNvSpPr>
          <p:nvPr>
            <p:ph type="dt" sz="half" idx="10"/>
          </p:nvPr>
        </p:nvSpPr>
        <p:spPr/>
        <p:txBody>
          <a:bodyPr/>
          <a:lstStyle/>
          <a:p>
            <a:fld id="{FE8791EC-CBF2-4B47-B6BD-4106207918F2}" type="datetime1">
              <a:rPr lang="en-US" smtClean="0"/>
              <a:t>5/1/2016</a:t>
            </a:fld>
            <a:endParaRPr lang="en-US"/>
          </a:p>
        </p:txBody>
      </p:sp>
      <p:sp>
        <p:nvSpPr>
          <p:cNvPr id="4" name="Slide Number Placeholder 3"/>
          <p:cNvSpPr>
            <a:spLocks noGrp="1"/>
          </p:cNvSpPr>
          <p:nvPr>
            <p:ph type="sldNum" sz="quarter" idx="12"/>
          </p:nvPr>
        </p:nvSpPr>
        <p:spPr/>
        <p:txBody>
          <a:bodyPr/>
          <a:lstStyle/>
          <a:p>
            <a:fld id="{23F53AE0-3992-4311-AC3D-CA159C1B5172}" type="slidenum">
              <a:rPr lang="en-US" smtClean="0"/>
              <a:t>68</a:t>
            </a:fld>
            <a:endParaRPr lang="en-US"/>
          </a:p>
        </p:txBody>
      </p:sp>
    </p:spTree>
    <p:extLst>
      <p:ext uri="{BB962C8B-B14F-4D97-AF65-F5344CB8AC3E}">
        <p14:creationId xmlns:p14="http://schemas.microsoft.com/office/powerpoint/2010/main" val="1216111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CMOL</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23784" y="3343595"/>
            <a:ext cx="4126765" cy="2911208"/>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090358" y="1653054"/>
            <a:ext cx="3958051" cy="3944901"/>
          </a:xfrm>
        </p:spPr>
      </p:pic>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69</a:t>
            </a:fld>
            <a:endParaRPr lang="en-US"/>
          </a:p>
        </p:txBody>
      </p:sp>
      <p:grpSp>
        <p:nvGrpSpPr>
          <p:cNvPr id="9" name="Group 8"/>
          <p:cNvGrpSpPr/>
          <p:nvPr/>
        </p:nvGrpSpPr>
        <p:grpSpPr>
          <a:xfrm>
            <a:off x="6306658" y="262404"/>
            <a:ext cx="4781550" cy="2781300"/>
            <a:chOff x="6306658" y="262404"/>
            <a:chExt cx="4781550" cy="2781300"/>
          </a:xfrm>
        </p:grpSpPr>
        <p:pic>
          <p:nvPicPr>
            <p:cNvPr id="3" name="Picture 2"/>
            <p:cNvPicPr>
              <a:picLocks noChangeAspect="1"/>
            </p:cNvPicPr>
            <p:nvPr/>
          </p:nvPicPr>
          <p:blipFill>
            <a:blip r:embed="rId5"/>
            <a:stretch>
              <a:fillRect/>
            </a:stretch>
          </p:blipFill>
          <p:spPr>
            <a:xfrm>
              <a:off x="6306658" y="262404"/>
              <a:ext cx="4781550" cy="2781300"/>
            </a:xfrm>
            <a:prstGeom prst="rect">
              <a:avLst/>
            </a:prstGeom>
          </p:spPr>
        </p:pic>
        <p:sp>
          <p:nvSpPr>
            <p:cNvPr id="4" name="TextBox 3"/>
            <p:cNvSpPr txBox="1"/>
            <p:nvPr/>
          </p:nvSpPr>
          <p:spPr>
            <a:xfrm>
              <a:off x="10334846" y="365125"/>
              <a:ext cx="290623"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10940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90525"/>
            <a:ext cx="10515600" cy="562295"/>
          </a:xfrm>
        </p:spPr>
        <p:txBody>
          <a:bodyPr>
            <a:normAutofit fontScale="90000"/>
          </a:bodyPr>
          <a:lstStyle/>
          <a:p>
            <a:r>
              <a:rPr lang="en-US" sz="4000" dirty="0"/>
              <a:t>IMPLY-</a:t>
            </a:r>
            <a:r>
              <a:rPr lang="en-US" sz="4000" dirty="0" err="1"/>
              <a:t>memristor</a:t>
            </a:r>
            <a:r>
              <a:rPr lang="en-US" sz="4000" dirty="0"/>
              <a:t>: Proposed Optimized XOR Gate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0577" y="1307923"/>
            <a:ext cx="7660983" cy="4755093"/>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7</a:t>
            </a:fld>
            <a:endParaRPr lang="en-US"/>
          </a:p>
        </p:txBody>
      </p:sp>
    </p:spTree>
    <p:extLst>
      <p:ext uri="{BB962C8B-B14F-4D97-AF65-F5344CB8AC3E}">
        <p14:creationId xmlns:p14="http://schemas.microsoft.com/office/powerpoint/2010/main" val="29150620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gency FB" panose="020B0503020202020204" pitchFamily="34" charset="0"/>
              </a:rPr>
              <a:t>Block diagram of the square operator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2941" y="1872850"/>
            <a:ext cx="7026118" cy="4256888"/>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70</a:t>
            </a:fld>
            <a:endParaRPr lang="en-US"/>
          </a:p>
        </p:txBody>
      </p:sp>
    </p:spTree>
    <p:extLst>
      <p:ext uri="{BB962C8B-B14F-4D97-AF65-F5344CB8AC3E}">
        <p14:creationId xmlns:p14="http://schemas.microsoft.com/office/powerpoint/2010/main" val="1466357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Separation between combinational and sequential logic: CMOS vs. IMPLY-</a:t>
            </a:r>
            <a:r>
              <a:rPr lang="en-US" dirty="0" err="1"/>
              <a:t>memristor</a:t>
            </a:r>
            <a:endParaRPr lang="en-US" dirty="0"/>
          </a:p>
        </p:txBody>
      </p:sp>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71</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38200" y="2305450"/>
            <a:ext cx="4801881" cy="3050321"/>
          </a:xfrm>
          <a:prstGeom prst="rect">
            <a:avLst/>
          </a:prstGeom>
        </p:spPr>
      </p:pic>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117747" y="2305450"/>
            <a:ext cx="5846294" cy="3234738"/>
          </a:xfrm>
          <a:prstGeom prst="rect">
            <a:avLst/>
          </a:prstGeom>
        </p:spPr>
      </p:pic>
    </p:spTree>
    <p:extLst>
      <p:ext uri="{BB962C8B-B14F-4D97-AF65-F5344CB8AC3E}">
        <p14:creationId xmlns:p14="http://schemas.microsoft.com/office/powerpoint/2010/main" val="357745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109009"/>
            <a:ext cx="8148918" cy="891348"/>
          </a:xfrm>
        </p:spPr>
        <p:txBody>
          <a:bodyPr>
            <a:normAutofit fontScale="90000"/>
          </a:bodyPr>
          <a:lstStyle/>
          <a:p>
            <a:r>
              <a:rPr lang="en-US" dirty="0"/>
              <a:t>Proposed Optimized 1-bit Full Adder</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4196" y="1000357"/>
            <a:ext cx="8448604" cy="5636230"/>
          </a:xfrm>
        </p:spPr>
      </p:pic>
      <p:sp>
        <p:nvSpPr>
          <p:cNvPr id="4" name="Date Placeholder 3"/>
          <p:cNvSpPr>
            <a:spLocks noGrp="1"/>
          </p:cNvSpPr>
          <p:nvPr>
            <p:ph type="dt" sz="half" idx="10"/>
          </p:nvPr>
        </p:nvSpPr>
        <p:spPr/>
        <p:txBody>
          <a:bodyPr/>
          <a:lstStyle/>
          <a:p>
            <a:fld id="{C65EF78B-F6D3-4A31-95B5-55573247DF01}" type="datetime1">
              <a:rPr lang="en-US" smtClean="0"/>
              <a:t>5/1/2016</a:t>
            </a:fld>
            <a:endParaRPr lang="en-US"/>
          </a:p>
        </p:txBody>
      </p:sp>
      <p:sp>
        <p:nvSpPr>
          <p:cNvPr id="5" name="Slide Number Placeholder 4"/>
          <p:cNvSpPr>
            <a:spLocks noGrp="1"/>
          </p:cNvSpPr>
          <p:nvPr>
            <p:ph type="sldNum" sz="quarter" idx="12"/>
          </p:nvPr>
        </p:nvSpPr>
        <p:spPr/>
        <p:txBody>
          <a:bodyPr/>
          <a:lstStyle/>
          <a:p>
            <a:fld id="{23F53AE0-3992-4311-AC3D-CA159C1B5172}" type="slidenum">
              <a:rPr lang="en-US" smtClean="0"/>
              <a:t>8</a:t>
            </a:fld>
            <a:endParaRPr lang="en-US"/>
          </a:p>
        </p:txBody>
      </p:sp>
    </p:spTree>
    <p:extLst>
      <p:ext uri="{BB962C8B-B14F-4D97-AF65-F5344CB8AC3E}">
        <p14:creationId xmlns:p14="http://schemas.microsoft.com/office/powerpoint/2010/main" val="12656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025"/>
            <a:ext cx="7230035" cy="818216"/>
          </a:xfrm>
        </p:spPr>
        <p:txBody>
          <a:bodyPr/>
          <a:lstStyle/>
          <a:p>
            <a:r>
              <a:rPr lang="en-US" dirty="0"/>
              <a:t>8x8 Nanowire Crossbar Blocks</a:t>
            </a:r>
          </a:p>
        </p:txBody>
      </p:sp>
      <p:sp>
        <p:nvSpPr>
          <p:cNvPr id="3" name="Content Placeholder 2"/>
          <p:cNvSpPr>
            <a:spLocks noGrp="1"/>
          </p:cNvSpPr>
          <p:nvPr>
            <p:ph sz="half" idx="1"/>
          </p:nvPr>
        </p:nvSpPr>
        <p:spPr>
          <a:xfrm>
            <a:off x="530839" y="1210902"/>
            <a:ext cx="5181600" cy="4351338"/>
          </a:xfrm>
        </p:spPr>
        <p:txBody>
          <a:bodyPr/>
          <a:lstStyle/>
          <a:p>
            <a:r>
              <a:rPr lang="en-US" dirty="0"/>
              <a:t>1-bit Full adder in each row</a:t>
            </a:r>
          </a:p>
          <a:p>
            <a:r>
              <a:rPr lang="en-US" dirty="0"/>
              <a:t>8-bit in 8 rows i.e. in one 8x8 crossbar block</a:t>
            </a:r>
          </a:p>
          <a:p>
            <a:r>
              <a:rPr lang="en-US" dirty="0"/>
              <a:t>Proposed sneak-path protection</a:t>
            </a:r>
          </a:p>
          <a:p>
            <a:r>
              <a:rPr lang="en-US" dirty="0"/>
              <a:t>Proposed pipelining using array of 8x8 crossbar blocks in horizontal or in vertical direction</a:t>
            </a:r>
          </a:p>
          <a:p>
            <a:r>
              <a:rPr lang="en-US" dirty="0"/>
              <a:t>Massive parallelism using many pipelines running in parallel</a:t>
            </a:r>
          </a:p>
          <a:p>
            <a:endParaRPr lang="en-US" dirty="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24282" y="991242"/>
            <a:ext cx="5789917" cy="5496416"/>
          </a:xfrm>
        </p:spPr>
      </p:pic>
      <p:sp>
        <p:nvSpPr>
          <p:cNvPr id="5" name="Date Placeholder 4"/>
          <p:cNvSpPr>
            <a:spLocks noGrp="1"/>
          </p:cNvSpPr>
          <p:nvPr>
            <p:ph type="dt" sz="half" idx="10"/>
          </p:nvPr>
        </p:nvSpPr>
        <p:spPr/>
        <p:txBody>
          <a:bodyPr/>
          <a:lstStyle/>
          <a:p>
            <a:fld id="{350B3FE6-FFD1-4898-8A45-628057D158A7}" type="datetime1">
              <a:rPr lang="en-US" smtClean="0"/>
              <a:t>5/1/2016</a:t>
            </a:fld>
            <a:endParaRPr lang="en-US"/>
          </a:p>
        </p:txBody>
      </p:sp>
      <p:sp>
        <p:nvSpPr>
          <p:cNvPr id="6" name="Slide Number Placeholder 5"/>
          <p:cNvSpPr>
            <a:spLocks noGrp="1"/>
          </p:cNvSpPr>
          <p:nvPr>
            <p:ph type="sldNum" sz="quarter" idx="12"/>
          </p:nvPr>
        </p:nvSpPr>
        <p:spPr/>
        <p:txBody>
          <a:bodyPr/>
          <a:lstStyle/>
          <a:p>
            <a:fld id="{23F53AE0-3992-4311-AC3D-CA159C1B5172}" type="slidenum">
              <a:rPr lang="en-US" smtClean="0"/>
              <a:t>9</a:t>
            </a:fld>
            <a:endParaRPr lang="en-US"/>
          </a:p>
        </p:txBody>
      </p:sp>
    </p:spTree>
    <p:extLst>
      <p:ext uri="{BB962C8B-B14F-4D97-AF65-F5344CB8AC3E}">
        <p14:creationId xmlns:p14="http://schemas.microsoft.com/office/powerpoint/2010/main" val="2898111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5638</TotalTime>
  <Words>4819</Words>
  <Application>Microsoft Office PowerPoint</Application>
  <PresentationFormat>Widescreen</PresentationFormat>
  <Paragraphs>630</Paragraphs>
  <Slides>71</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SimSun</vt:lpstr>
      <vt:lpstr>Agency FB</vt:lpstr>
      <vt:lpstr>Arial</vt:lpstr>
      <vt:lpstr>Calibri</vt:lpstr>
      <vt:lpstr>Calibri Light</vt:lpstr>
      <vt:lpstr>Cambria</vt:lpstr>
      <vt:lpstr>Cambria Math</vt:lpstr>
      <vt:lpstr>Harlow Solid Italic</vt:lpstr>
      <vt:lpstr>Times New Roman</vt:lpstr>
      <vt:lpstr>Wingdings</vt:lpstr>
      <vt:lpstr>Office Theme</vt:lpstr>
      <vt:lpstr>   Complete Design Methodology of A Massively Parallel and Pipelined Memristive Stateful IMPLY Logic Based Reconfigurable Architecture </vt:lpstr>
      <vt:lpstr>Motivation</vt:lpstr>
      <vt:lpstr>Research Groundwork</vt:lpstr>
      <vt:lpstr>Memristors</vt:lpstr>
      <vt:lpstr>Stateful IMPLY Memristor</vt:lpstr>
      <vt:lpstr>Logic Synthesis With Memristors</vt:lpstr>
      <vt:lpstr>IMPLY-memristor: Proposed Optimized XOR Gate</vt:lpstr>
      <vt:lpstr>Proposed Optimized 1-bit Full Adder</vt:lpstr>
      <vt:lpstr>8x8 Nanowire Crossbar Blocks</vt:lpstr>
      <vt:lpstr>Conventional versus Proposed Architecture  A. FSMD  B. Proposed MsFSMD</vt:lpstr>
      <vt:lpstr>FPGA Design Using Memristors: Proposed MsFPGA (Memristive stateful logic Field Programmable Gate Array)</vt:lpstr>
      <vt:lpstr>Proposed MsCMOL (Memristive stateful CMOL) Architecture CMOL → Semiconductor transistors, CMOS/Molecular scale two-layer two-terminal nanodevices [Strukov-Likharev, 2005]</vt:lpstr>
      <vt:lpstr>MsRAM (Memristive stateful logic Random Access Memory)</vt:lpstr>
      <vt:lpstr>What is special about MsFPGA? </vt:lpstr>
      <vt:lpstr>What is special about MsFPGA? Comparison with other published memristive FPGA</vt:lpstr>
      <vt:lpstr>Issue with Sneak-Path Current</vt:lpstr>
      <vt:lpstr>Classical 8-bit Iterative Adder</vt:lpstr>
      <vt:lpstr>Proposed Sneak-path protection</vt:lpstr>
      <vt:lpstr>Step-by-Step Execution of Proposed 8-bit Iterative Adder</vt:lpstr>
      <vt:lpstr>Step-by-Step Execution of Proposed 8-bit Iterative Adder </vt:lpstr>
      <vt:lpstr>Step-by-Step Execution of Proposed 8-bit Iterative Adder </vt:lpstr>
      <vt:lpstr>Detailed 8-bit iterative adder sneak-path free design (A portion shown)</vt:lpstr>
      <vt:lpstr>Proposed Sneak-path protection methodology</vt:lpstr>
      <vt:lpstr>Proposed CMOS Pipelined Implementation of Euclidean Distance Calculator</vt:lpstr>
      <vt:lpstr>Proposed MsFPGA Pipelined Implementation of Euclidean Distance Processor</vt:lpstr>
      <vt:lpstr>CMOS FPGA Design for ED Pipeline</vt:lpstr>
      <vt:lpstr>CMOS FPGA Design</vt:lpstr>
      <vt:lpstr>Area &amp; Delay of CMOS ED Pipeline</vt:lpstr>
      <vt:lpstr>Power &amp; Area of CMOS ED Pipeline </vt:lpstr>
      <vt:lpstr>Xilinx Synthesis of CMOS ED Pipeline</vt:lpstr>
      <vt:lpstr>Performance Study of Proposed MsFPGA</vt:lpstr>
      <vt:lpstr>Memristor Device Level PSPICE Simulation:</vt:lpstr>
      <vt:lpstr>IMPLY-Memristor Simulation Model</vt:lpstr>
      <vt:lpstr>I-V Plot</vt:lpstr>
      <vt:lpstr>IMPLY-Memristor Logic Evaluation TiO2 Based Memristor Device Transition Delay</vt:lpstr>
      <vt:lpstr>Various Memristor Device Delay From Literature</vt:lpstr>
      <vt:lpstr>Memristor 8x8 Nanowire Crossbar PSPICE Simulations</vt:lpstr>
      <vt:lpstr>RC Delay Measurement of the 8x8 Nanowire Crossbar Model Through PSPICE Simulations</vt:lpstr>
      <vt:lpstr>Before Performance Evaluation of MsFPGA</vt:lpstr>
      <vt:lpstr>Memristor-Nanowire Crossbar Area Estimation </vt:lpstr>
      <vt:lpstr>For the 40 nm half-pitch memristor crossbars</vt:lpstr>
      <vt:lpstr>Calculated Area of Memristor Crossbar Blocks in the ED Pipeline Datapath</vt:lpstr>
      <vt:lpstr>Datapath, MsRAM and Total Area of ED Pipeline</vt:lpstr>
      <vt:lpstr>PowerPoint Presentation</vt:lpstr>
      <vt:lpstr>Power Consumption Sources of Memristor-Nanowire Design [Strukov]</vt:lpstr>
      <vt:lpstr>PowerPoint Presentation</vt:lpstr>
      <vt:lpstr>MsFPGA Pipeline PDYN Calculation: Total Pipeline Delay, 𝞃 from TaOx, TiO2, ZrO2 Models</vt:lpstr>
      <vt:lpstr>P_leak - Sneak-Path Current Related Consumption</vt:lpstr>
      <vt:lpstr>PON Consumption</vt:lpstr>
      <vt:lpstr>CMOS Power Component of MsFPGA</vt:lpstr>
      <vt:lpstr>CMOS Area of MsFPGA</vt:lpstr>
      <vt:lpstr>Performance Comparison of CMOS FPGA vs. MsFPGA</vt:lpstr>
      <vt:lpstr>Contributions: Circuit Methodology</vt:lpstr>
      <vt:lpstr>Contributions: Circuit Methodology Array of 8x8 Nanowire Crossbar Block</vt:lpstr>
      <vt:lpstr>Contributions: Circuit Methodology</vt:lpstr>
      <vt:lpstr>Contributions: Circuit Methodology</vt:lpstr>
      <vt:lpstr>Contributions: Architecture Methodology</vt:lpstr>
      <vt:lpstr>Contributions: Architecture Methodology</vt:lpstr>
      <vt:lpstr>Contributions: Hardware Realization of Euclidean Distance Calculator</vt:lpstr>
      <vt:lpstr>Contributions: Design Execution Methodology</vt:lpstr>
      <vt:lpstr>Conclusions</vt:lpstr>
      <vt:lpstr>Conclusions</vt:lpstr>
      <vt:lpstr>Conclusions</vt:lpstr>
      <vt:lpstr>Conclusions</vt:lpstr>
      <vt:lpstr>Conclusions</vt:lpstr>
      <vt:lpstr>Publications:</vt:lpstr>
      <vt:lpstr>Questions?</vt:lpstr>
      <vt:lpstr>Additional Slides:</vt:lpstr>
      <vt:lpstr>Conventional CMOL</vt:lpstr>
      <vt:lpstr>Block diagram of the square operator </vt:lpstr>
      <vt:lpstr>Separation between combinational and sequential logic: CMOS vs. IMPLY-memristor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Design Methodology of  A Massively Parallel and Pipelined Memristive Stateful IMPLY Logic Based Reconfigurable Architecture</dc:title>
  <dc:creator>Kamela Rahman</dc:creator>
  <cp:lastModifiedBy>Kamela Rahman</cp:lastModifiedBy>
  <cp:revision>209</cp:revision>
  <dcterms:created xsi:type="dcterms:W3CDTF">2016-04-26T05:27:33Z</dcterms:created>
  <dcterms:modified xsi:type="dcterms:W3CDTF">2016-05-01T20:15:03Z</dcterms:modified>
</cp:coreProperties>
</file>